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s-A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0E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1644" y="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8AA6C1F-858E-4079-91BD-51F9DAD71A5E}" type="datetimeFigureOut">
              <a:rPr lang="es-AR" smtClean="0"/>
              <a:t>10/08/2015</a:t>
            </a:fld>
            <a:endParaRPr lang="es-A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A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A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A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FD5E96-DDDE-440F-A1E6-58845CB43FC8}" type="slidenum">
              <a:rPr lang="es-AR" smtClean="0"/>
              <a:t>‹#›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370390080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FD5E96-DDDE-440F-A1E6-58845CB43FC8}" type="slidenum">
              <a:rPr lang="es-AR" smtClean="0"/>
              <a:t>1</a:t>
            </a:fld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23972367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AR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0E3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AR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7E54E8-2828-4BD0-B824-AB424644459E}" type="datetimeFigureOut">
              <a:rPr lang="es-AR" smtClean="0"/>
              <a:pPr/>
              <a:t>10/08/2015</a:t>
            </a:fld>
            <a:endParaRPr lang="es-AR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AR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DE113C-1C98-4C93-983B-0AA1F8795F46}" type="slidenum">
              <a:rPr lang="es-AR" smtClean="0"/>
              <a:pPr/>
              <a:t>‹#›</a:t>
            </a:fld>
            <a:endParaRPr lang="es-A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jpeg"/><Relationship Id="rId3" Type="http://schemas.openxmlformats.org/officeDocument/2006/relationships/hyperlink" Target="mailto:cerik3d@Gmail.com" TargetMode="External"/><Relationship Id="rId7" Type="http://schemas.openxmlformats.org/officeDocument/2006/relationships/image" Target="../media/image4.png"/><Relationship Id="rId12" Type="http://schemas.openxmlformats.org/officeDocument/2006/relationships/image" Target="../media/image9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image" Target="../media/image8.jpeg"/><Relationship Id="rId5" Type="http://schemas.openxmlformats.org/officeDocument/2006/relationships/image" Target="../media/image2.jpeg"/><Relationship Id="rId10" Type="http://schemas.openxmlformats.org/officeDocument/2006/relationships/image" Target="../media/image7.jpeg"/><Relationship Id="rId4" Type="http://schemas.openxmlformats.org/officeDocument/2006/relationships/image" Target="../media/image1.jpe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6858000"/>
          </a:xfrm>
        </p:spPr>
        <p:txBody>
          <a:bodyPr numCol="1">
            <a:noAutofit/>
          </a:bodyPr>
          <a:lstStyle/>
          <a:p>
            <a:pPr algn="just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Poster</a:t>
            </a:r>
            <a:r>
              <a:rPr lang="es-A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Jornadas ortodoncia 2015                     </a:t>
            </a:r>
            <a:r>
              <a:rPr lang="es-AR" sz="2400" u="sng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3D en la ortodoncia actual  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Autores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A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Dr.Fraire,C.P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.; </a:t>
            </a:r>
            <a:r>
              <a:rPr lang="es-A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Dr.Lerman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,A.; </a:t>
            </a:r>
            <a:r>
              <a:rPr lang="es-A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Dra.Mateu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M.E.</a:t>
            </a:r>
          </a:p>
          <a:p>
            <a:pPr algn="l"/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 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Institución representada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Cátedra de ortodoncia de la F.O.U.B.A.</a:t>
            </a:r>
          </a:p>
          <a:p>
            <a:pPr algn="l"/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  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Resumen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La incorporación del escaneo de modelos en 3D </a:t>
            </a:r>
            <a:r>
              <a:rPr lang="es-A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(2)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la cátedra de ortodoncia de la F.O.U.B.A. permite un acceso sencillo, rápido y seguro en el tiempo para su estudio u observación.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</a:t>
            </a:r>
            <a:r>
              <a:rPr lang="es-AR" sz="13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Abstract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 incorporation  of scanning 3D models in the department of orthodontics of </a:t>
            </a:r>
            <a:r>
              <a:rPr lang="es-A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the</a:t>
            </a:r>
            <a:r>
              <a:rPr lang="es-A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F.O.U.B.A.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allows easy access and a more didactic investigation of the same.</a:t>
            </a:r>
          </a:p>
          <a:p>
            <a:pPr algn="l"/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I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ntroducción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Archivar los modelos digitalizados en forma tridimensional a partir del escaneo con el advenimiento de nuevas tecnologías es óptimo para la incorporación en la labor del docente y alumno; ello permite su evaluación estudio y control a distancia de los cambios producidos con exactitud. 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Objetivos:-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Digitalizar los modelos en 3D a partir de su escaneado.</a:t>
            </a:r>
          </a:p>
          <a:p>
            <a:pPr algn="l"/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                - Que los profesionales lo tengan a su alcance en forma ágil y segura.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Palabras claves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Modelo dental; 3D; Diagnóstico digital; Scanner; Ortodoncia digital.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Materiales y métodos:</a:t>
            </a:r>
            <a:r>
              <a:rPr lang="es-AR" sz="1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Hardware: Microcontrolador Arruino </a:t>
            </a:r>
            <a:r>
              <a:rPr lang="es-AR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(3)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Mega2560 con movimientos X,Y,Z estandarizados, controlados y repetibles de estructura robotizada con 3stepper motor Mena17 altotorque1,8*dirigidos con drivers A4988, censores de cero CNY70, teclado membrana,  con base de encastre del modelo dental, dentro de un Domo con iluminación propia 5000*k, conectado en un extremo con </a:t>
            </a:r>
            <a:r>
              <a:rPr lang="es-A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integrados 7809, ULN2003 para dirigir 2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Módulos </a:t>
            </a:r>
            <a:r>
              <a:rPr lang="es-A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Laser Diodo Rojo Emisor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Línea </a:t>
            </a:r>
            <a:r>
              <a:rPr lang="es-A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Cruz y punto de 5mw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650nm que posicionan y dirigen </a:t>
            </a:r>
            <a:r>
              <a:rPr lang="es-A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Relay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5v al disparador de cámara digital</a:t>
            </a:r>
            <a:r>
              <a:rPr lang="es-A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(1)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EOS réflex que captura las imágenes; Software: esas imágenes son fusionadas convirtiendo las múltiples fotogramas en una malla 3d administrada con open-</a:t>
            </a:r>
            <a:r>
              <a:rPr lang="es-A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source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12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meshlab</a:t>
            </a:r>
            <a:r>
              <a:rPr lang="es-AR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.</a:t>
            </a:r>
            <a:endParaRPr lang="es-A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Desarrollo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Al modelo de yeso se lo sócala y se lo escanea en forma individual y en oclusión, obteniendo un archivo en formato obj y </a:t>
            </a:r>
            <a:r>
              <a:rPr lang="es-AR" sz="12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stl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para ser visualizado y estudiado en forma tridimensional. Estos modelos son ordenados por número de HC, fecha de entrega del modelo y nombre del profesional asignado.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Resultado: Precisión y reproductibilidad</a:t>
            </a:r>
            <a:r>
              <a:rPr lang="es-AR" sz="9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9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(4) 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 la digitalización de modelos </a:t>
            </a: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controlados por métodos de medición física y digital </a:t>
            </a:r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exacta </a:t>
            </a:r>
            <a:r>
              <a:rPr lang="es-AR" sz="13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de 100µ.</a:t>
            </a:r>
            <a:endParaRPr lang="es-AR" sz="12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AR" sz="13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 Conclusión </a:t>
            </a:r>
            <a:r>
              <a:rPr lang="es-AR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Esta travesía realizada a partir del trabajo en equipo del personal docente en la cátedra desde el archivo manual al archivo digital, nos coloca en la  carrera competitiva a nivel global, permitiendo no solamente tener un orden de los modelos a realizar ,sino también  un acceso  directo e inmediato  tanto de alumnos como  docentes  pertenecientes a la institución  de una forma efectiva y sencilla. </a:t>
            </a:r>
          </a:p>
          <a:p>
            <a:pPr algn="l"/>
            <a:r>
              <a:rPr lang="es-AR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Bibliografía :  </a:t>
            </a:r>
          </a:p>
          <a:p>
            <a:pPr algn="l"/>
            <a:r>
              <a:rPr lang="es-AR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1- Digital photography in dentistry:techniques and clinical importance.;Carlos Henrique Batista  2011</a:t>
            </a:r>
          </a:p>
          <a:p>
            <a:pPr algn="l"/>
            <a:r>
              <a:rPr lang="es-AR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2- Modelos de estudio 3D.Ventajas e inconvenientes: Omar Faour Espada;  Iván Nieto Sánchez: ortodoncia publicaciones 2014                                         </a:t>
            </a:r>
          </a:p>
          <a:p>
            <a:pPr lvl="0" algn="l"/>
            <a:r>
              <a:rPr lang="es-ES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3- </a:t>
            </a:r>
            <a:r>
              <a:rPr lang="es-AR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Arduino:La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tecnología al alcance de todos: Mikel </a:t>
            </a:r>
            <a:r>
              <a:rPr lang="es-AR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Etxebarria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AR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Isuskiza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; </a:t>
            </a:r>
            <a:r>
              <a:rPr lang="es-AR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2:16-35                                                                                                                email: </a:t>
            </a:r>
            <a:r>
              <a:rPr lang="es-AR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  <a:hlinkClick r:id="rId3"/>
              </a:rPr>
              <a:t>cerik3d@Gmail.com</a:t>
            </a:r>
            <a:endParaRPr lang="es-AR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AR" sz="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4- 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Fotogrametría del perfil facial en Ortodoncia: Fraire CP; </a:t>
            </a:r>
            <a:r>
              <a:rPr lang="es-AR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Lerman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A; </a:t>
            </a:r>
            <a:r>
              <a:rPr lang="es-AR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Mateu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ME; Sales P. </a:t>
            </a:r>
            <a:r>
              <a:rPr lang="es-AR" sz="800" dirty="0" err="1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Rev.FOUBA</a:t>
            </a:r>
            <a:r>
              <a:rPr lang="es-AR" sz="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feb2013; 28(64) p11-15. </a:t>
            </a:r>
            <a:endParaRPr lang="es-AR" sz="800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rolando\Pictures\3D\8 del 8 del 2015 galaxi s4 4078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32039" y="4673515"/>
            <a:ext cx="917171" cy="600309"/>
          </a:xfrm>
          <a:prstGeom prst="rect">
            <a:avLst/>
          </a:prstGeom>
          <a:noFill/>
        </p:spPr>
      </p:pic>
      <p:pic>
        <p:nvPicPr>
          <p:cNvPr id="1027" name="Picture 3" descr="C:\Users\rolando\Pictures\3D\8 del 8 del 2015 galaxi s4 1055.jpg"/>
          <p:cNvPicPr>
            <a:picLocks noChangeAspect="1" noChangeArrowheads="1"/>
          </p:cNvPicPr>
          <p:nvPr/>
        </p:nvPicPr>
        <p:blipFill rotWithShape="1">
          <a:blip r:embed="rId5" cstate="print"/>
          <a:srcRect t="12500" r="8361" b="12500"/>
          <a:stretch/>
        </p:blipFill>
        <p:spPr bwMode="auto">
          <a:xfrm>
            <a:off x="6012160" y="2348880"/>
            <a:ext cx="960107" cy="576064"/>
          </a:xfrm>
          <a:prstGeom prst="rect">
            <a:avLst/>
          </a:prstGeom>
          <a:noFill/>
        </p:spPr>
      </p:pic>
      <p:pic>
        <p:nvPicPr>
          <p:cNvPr id="1028" name="Picture 4" descr="C:\Users\rolando\Pictures\3D\8 del 8 del 2015 galaxi s4 303.jpg"/>
          <p:cNvPicPr>
            <a:picLocks noChangeAspect="1" noChangeArrowheads="1"/>
          </p:cNvPicPr>
          <p:nvPr/>
        </p:nvPicPr>
        <p:blipFill rotWithShape="1">
          <a:blip r:embed="rId6" cstate="print"/>
          <a:srcRect r="9456"/>
          <a:stretch/>
        </p:blipFill>
        <p:spPr bwMode="auto">
          <a:xfrm>
            <a:off x="7585589" y="5883157"/>
            <a:ext cx="1378899" cy="527163"/>
          </a:xfrm>
          <a:prstGeom prst="rect">
            <a:avLst/>
          </a:prstGeom>
          <a:noFill/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6549210" y="4651180"/>
            <a:ext cx="881054" cy="62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7" name="Picture 5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372934" y="4651180"/>
            <a:ext cx="795326" cy="62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8" name="Picture 7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8168260" y="4651180"/>
            <a:ext cx="864095" cy="6260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" name="Picture 7" descr="C:\Users\rolando\Pictures\3D\8 del 8 del 2015 galaxi s4 1449.jp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6798474" y="5874542"/>
            <a:ext cx="725854" cy="544391"/>
          </a:xfrm>
          <a:prstGeom prst="rect">
            <a:avLst/>
          </a:prstGeom>
          <a:noFill/>
        </p:spPr>
      </p:pic>
      <p:pic>
        <p:nvPicPr>
          <p:cNvPr id="11" name="Picture 9" descr="C:\Users\rolando\Pictures\3D\8 del 8 del 2015 galaxi s4 2114.jpg"/>
          <p:cNvPicPr>
            <a:picLocks noChangeAspect="1" noChangeArrowheads="1"/>
          </p:cNvPicPr>
          <p:nvPr/>
        </p:nvPicPr>
        <p:blipFill rotWithShape="1">
          <a:blip r:embed="rId11" cstate="print"/>
          <a:srcRect l="14934" t="13701" r="10811" b="1"/>
          <a:stretch/>
        </p:blipFill>
        <p:spPr bwMode="auto">
          <a:xfrm>
            <a:off x="5911012" y="5883158"/>
            <a:ext cx="821228" cy="536864"/>
          </a:xfrm>
          <a:prstGeom prst="rect">
            <a:avLst/>
          </a:prstGeom>
          <a:noFill/>
        </p:spPr>
      </p:pic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92" t="5157" r="9999"/>
          <a:stretch/>
        </p:blipFill>
        <p:spPr>
          <a:xfrm>
            <a:off x="7092280" y="2240130"/>
            <a:ext cx="936104" cy="793564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330" b="13915"/>
          <a:stretch/>
        </p:blipFill>
        <p:spPr>
          <a:xfrm>
            <a:off x="8085517" y="2240130"/>
            <a:ext cx="806962" cy="79356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</TotalTime>
  <Words>25</Words>
  <Application>Microsoft Office PowerPoint</Application>
  <PresentationFormat>On-screen Show (4:3)</PresentationFormat>
  <Paragraphs>20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Tema de Office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rolando</dc:creator>
  <cp:lastModifiedBy>Cesar</cp:lastModifiedBy>
  <cp:revision>41</cp:revision>
  <dcterms:created xsi:type="dcterms:W3CDTF">2015-08-08T16:37:06Z</dcterms:created>
  <dcterms:modified xsi:type="dcterms:W3CDTF">2015-08-10T10:42:47Z</dcterms:modified>
</cp:coreProperties>
</file>