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A6C1F-858E-4079-91BD-51F9DAD71A5E}" type="datetimeFigureOut">
              <a:rPr lang="es-AR" smtClean="0"/>
              <a:t>10/08/2015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D5E96-DDDE-440F-A1E6-58845CB43FC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390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E96-DDDE-440F-A1E6-58845CB43FC8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723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54E8-2828-4BD0-B824-AB424644459E}" type="datetimeFigureOut">
              <a:rPr lang="es-AR" smtClean="0"/>
              <a:pPr/>
              <a:t>10/08/2015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E113C-1C98-4C93-983B-0AA1F8795F46}" type="slidenum">
              <a:rPr lang="es-AR" smtClean="0"/>
              <a:pPr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3" Type="http://schemas.openxmlformats.org/officeDocument/2006/relationships/hyperlink" Target="mailto:cerik3d@Gmail.co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numCol="1">
            <a:noAutofit/>
          </a:bodyPr>
          <a:lstStyle/>
          <a:p>
            <a:pPr algn="just"/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Poster</a:t>
            </a:r>
            <a:r>
              <a:rPr lang="es-A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Jornadas ortodoncia 2015                     </a:t>
            </a:r>
            <a:r>
              <a:rPr lang="es-AR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3D en la ortodoncia actual  </a:t>
            </a:r>
          </a:p>
          <a:p>
            <a:pPr algn="l"/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Autores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A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Dr.Fraire,C.P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.; </a:t>
            </a:r>
            <a:r>
              <a:rPr lang="es-A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Dr.Lerman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,A.; </a:t>
            </a:r>
            <a:r>
              <a:rPr lang="es-A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Dra.Mateu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M.E.</a:t>
            </a:r>
          </a:p>
          <a:p>
            <a:pPr algn="l"/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  </a:t>
            </a:r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Institución representada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Cátedra de ortodoncia de la F.O.U.B.A.</a:t>
            </a:r>
          </a:p>
          <a:p>
            <a:pPr algn="l"/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  </a:t>
            </a:r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Resumen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La incorporación del escaneo de modelos en 3D </a:t>
            </a:r>
            <a:r>
              <a:rPr lang="es-A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(2) 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la cátedra de ortodoncia de la F.O.U.B.A. permite un acceso sencillo, rápido y seguro en el tiempo para su estudio u observación.</a:t>
            </a:r>
          </a:p>
          <a:p>
            <a:pPr algn="l"/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AR" sz="1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incorporation  of scanning 3D models in the department of orthodontics of </a:t>
            </a:r>
            <a:r>
              <a:rPr lang="es-A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A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F.O.U.B.A. 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allows easy access and a more didactic investigation of the same.</a:t>
            </a:r>
          </a:p>
          <a:p>
            <a:pPr algn="l"/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I</a:t>
            </a:r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ntroducción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Archivar los modelos digitalizados en forma tridimensional a partir del escaneo con el advenimiento de nuevas tecnologías es óptimo para la incorporación en la labor del docente y alumno; ello permite su evaluación estudio y control a distancia de los cambios producidos con exactitud. </a:t>
            </a:r>
          </a:p>
          <a:p>
            <a:pPr algn="l"/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Objetivos:- 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Digitalizar los modelos en 3D a partir de su escaneado.</a:t>
            </a:r>
          </a:p>
          <a:p>
            <a:pPr algn="l"/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- Que los profesionales lo tengan a su alcance en forma ágil y segura.</a:t>
            </a:r>
          </a:p>
          <a:p>
            <a:pPr algn="l"/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Palabras claves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Modelo dental; 3D; Diagnóstico digital; Scanner; Ortodoncia digital.</a:t>
            </a:r>
          </a:p>
          <a:p>
            <a:pPr algn="l"/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Materiales y métodos:</a:t>
            </a:r>
            <a:r>
              <a:rPr lang="es-A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Hardware: Microcontrolador Arruino </a:t>
            </a:r>
            <a:r>
              <a:rPr lang="es-A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(3)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Mega2560 con movimientos X,Y,Z estandarizados, controlados y repetibles de estructura robotizada con 3stepper motor Mena17 altotorque1,8*dirigidos con drivers A4988, censores de cero CNY70, teclado membrana,  con base de encastre del modelo dental, dentro de un Domo con iluminación propia 5000*k, conectado en un extremo con </a:t>
            </a:r>
            <a:r>
              <a:rPr lang="es-A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integrados 7809, ULN2003 para dirigir 2 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Módulos </a:t>
            </a:r>
            <a:r>
              <a:rPr lang="es-A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Laser Diodo Rojo Emisor 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Línea </a:t>
            </a:r>
            <a:r>
              <a:rPr lang="es-A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Cruz y punto de 5mw 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650nm que posicionan y dirigen </a:t>
            </a:r>
            <a:r>
              <a:rPr lang="es-A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Relay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5v al disparador de cámara digital</a:t>
            </a:r>
            <a:r>
              <a:rPr lang="es-A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(1)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EOS réflex que captura las imágenes; Software: esas imágenes son fusionadas convirtiendo las múltiples fotogramas en una malla 3d administrada con open-</a:t>
            </a:r>
            <a:r>
              <a:rPr lang="es-A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meshlab</a:t>
            </a:r>
            <a:r>
              <a:rPr lang="es-A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es-A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Al modelo de yeso se lo sócala y se lo escanea en forma individual y en oclusión, obteniendo un archivo en formato obj y </a:t>
            </a:r>
            <a:r>
              <a:rPr lang="es-A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stl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para ser visualizado y estudiado en forma tridimensional. Estos modelos son ordenados por número de HC, fecha de entrega del modelo y nombre del profesional asignado.</a:t>
            </a:r>
          </a:p>
          <a:p>
            <a:pPr algn="l"/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Resultado: Precisión y reproductibilidad</a:t>
            </a:r>
            <a:r>
              <a:rPr lang="es-A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(4) </a:t>
            </a:r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la digitalización de modelos </a:t>
            </a:r>
          </a:p>
          <a:p>
            <a:pPr algn="l"/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controlados por métodos de medición física y digital </a:t>
            </a:r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exacta </a:t>
            </a:r>
            <a:r>
              <a:rPr lang="es-AR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100µ.</a:t>
            </a:r>
            <a:endParaRPr lang="es-A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AR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Conclusión </a:t>
            </a: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Esta travesía realizada a partir del trabajo en equipo del personal docente en la cátedra desde el archivo manual al archivo digital, nos coloca en la  carrera competitiva a nivel global, permitiendo no solamente tener un orden de los modelos a realizar ,sino también  un acceso  directo e inmediato  tanto de alumnos como  docentes  pertenecientes a la institución  de una forma efectiva y sencilla. </a:t>
            </a:r>
          </a:p>
          <a:p>
            <a:pPr algn="l"/>
            <a:r>
              <a:rPr lang="es-AR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Bibliografía :  </a:t>
            </a:r>
          </a:p>
          <a:p>
            <a:pPr algn="l"/>
            <a:r>
              <a:rPr lang="es-AR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Digital photography in dentistry:techniques and clinical importance.;Carlos Henrique Batista  2011</a:t>
            </a:r>
          </a:p>
          <a:p>
            <a:pPr algn="l"/>
            <a:r>
              <a:rPr lang="es-AR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Modelos de estudio 3D.Ventajas e inconvenientes: Omar Faour Espada;  Iván Nieto Sánchez: ortodoncia publicaciones 2014                                         </a:t>
            </a:r>
          </a:p>
          <a:p>
            <a:pPr lvl="0" algn="l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s-AR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Arduino:La</a:t>
            </a:r>
            <a:r>
              <a:rPr lang="es-A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tecnología al alcance de todos: Mikel </a:t>
            </a:r>
            <a:r>
              <a:rPr lang="es-AR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Etxebarria</a:t>
            </a:r>
            <a:r>
              <a:rPr lang="es-A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Isuskiza</a:t>
            </a:r>
            <a:r>
              <a:rPr lang="es-A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s-AR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2:16-35                                                                                                                email: </a:t>
            </a:r>
            <a:r>
              <a:rPr lang="es-AR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cerik3d@Gmail.com</a:t>
            </a:r>
            <a:endParaRPr lang="es-A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AR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4- </a:t>
            </a:r>
            <a:r>
              <a:rPr lang="es-A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Fotogrametría del perfil facial en Ortodoncia: Fraire CP; </a:t>
            </a:r>
            <a:r>
              <a:rPr lang="es-AR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Lerman</a:t>
            </a:r>
            <a:r>
              <a:rPr lang="es-A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A; </a:t>
            </a:r>
            <a:r>
              <a:rPr lang="es-AR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Mateu</a:t>
            </a:r>
            <a:r>
              <a:rPr lang="es-A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ME; Sales P. </a:t>
            </a:r>
            <a:r>
              <a:rPr lang="es-AR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Rev.FOUBA</a:t>
            </a:r>
            <a:r>
              <a:rPr lang="es-A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feb2013; 28(64) p11-15. </a:t>
            </a:r>
            <a:endParaRPr lang="es-A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rolando\Pictures\3D\8 del 8 del 2015 galaxi s4 40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2039" y="4673515"/>
            <a:ext cx="917171" cy="600309"/>
          </a:xfrm>
          <a:prstGeom prst="rect">
            <a:avLst/>
          </a:prstGeom>
          <a:noFill/>
        </p:spPr>
      </p:pic>
      <p:pic>
        <p:nvPicPr>
          <p:cNvPr id="1027" name="Picture 3" descr="C:\Users\rolando\Pictures\3D\8 del 8 del 2015 galaxi s4 1055.jpg"/>
          <p:cNvPicPr>
            <a:picLocks noChangeAspect="1" noChangeArrowheads="1"/>
          </p:cNvPicPr>
          <p:nvPr/>
        </p:nvPicPr>
        <p:blipFill rotWithShape="1">
          <a:blip r:embed="rId5" cstate="print"/>
          <a:srcRect t="12500" r="8361" b="12500"/>
          <a:stretch/>
        </p:blipFill>
        <p:spPr bwMode="auto">
          <a:xfrm>
            <a:off x="6012160" y="2348880"/>
            <a:ext cx="960107" cy="576064"/>
          </a:xfrm>
          <a:prstGeom prst="rect">
            <a:avLst/>
          </a:prstGeom>
          <a:noFill/>
        </p:spPr>
      </p:pic>
      <p:pic>
        <p:nvPicPr>
          <p:cNvPr id="1028" name="Picture 4" descr="C:\Users\rolando\Pictures\3D\8 del 8 del 2015 galaxi s4 303.jpg"/>
          <p:cNvPicPr>
            <a:picLocks noChangeAspect="1" noChangeArrowheads="1"/>
          </p:cNvPicPr>
          <p:nvPr/>
        </p:nvPicPr>
        <p:blipFill rotWithShape="1">
          <a:blip r:embed="rId6" cstate="print"/>
          <a:srcRect r="9456"/>
          <a:stretch/>
        </p:blipFill>
        <p:spPr bwMode="auto">
          <a:xfrm>
            <a:off x="7585589" y="5883157"/>
            <a:ext cx="1378899" cy="527163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49210" y="4651180"/>
            <a:ext cx="881054" cy="62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72934" y="4651180"/>
            <a:ext cx="795326" cy="62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68260" y="4651180"/>
            <a:ext cx="864095" cy="62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 descr="C:\Users\rolando\Pictures\3D\8 del 8 del 2015 galaxi s4 1449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98474" y="5874542"/>
            <a:ext cx="725854" cy="544391"/>
          </a:xfrm>
          <a:prstGeom prst="rect">
            <a:avLst/>
          </a:prstGeom>
          <a:noFill/>
        </p:spPr>
      </p:pic>
      <p:pic>
        <p:nvPicPr>
          <p:cNvPr id="11" name="Picture 9" descr="C:\Users\rolando\Pictures\3D\8 del 8 del 2015 galaxi s4 2114.jpg"/>
          <p:cNvPicPr>
            <a:picLocks noChangeAspect="1" noChangeArrowheads="1"/>
          </p:cNvPicPr>
          <p:nvPr/>
        </p:nvPicPr>
        <p:blipFill rotWithShape="1">
          <a:blip r:embed="rId11" cstate="print"/>
          <a:srcRect l="14934" t="13701" r="10811" b="1"/>
          <a:stretch/>
        </p:blipFill>
        <p:spPr bwMode="auto">
          <a:xfrm>
            <a:off x="5911012" y="5883158"/>
            <a:ext cx="821228" cy="536864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2" t="5157" r="9999"/>
          <a:stretch/>
        </p:blipFill>
        <p:spPr>
          <a:xfrm>
            <a:off x="7092280" y="2240130"/>
            <a:ext cx="936104" cy="7935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0" b="13915"/>
          <a:stretch/>
        </p:blipFill>
        <p:spPr>
          <a:xfrm>
            <a:off x="8085517" y="2240130"/>
            <a:ext cx="806962" cy="79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25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rolando</dc:creator>
  <cp:lastModifiedBy>Cesar</cp:lastModifiedBy>
  <cp:revision>41</cp:revision>
  <dcterms:created xsi:type="dcterms:W3CDTF">2015-08-08T16:37:06Z</dcterms:created>
  <dcterms:modified xsi:type="dcterms:W3CDTF">2015-08-10T10:42:47Z</dcterms:modified>
</cp:coreProperties>
</file>