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5" r:id="rId4"/>
    <p:sldId id="271" r:id="rId5"/>
    <p:sldId id="272" r:id="rId6"/>
    <p:sldId id="274" r:id="rId7"/>
    <p:sldId id="273" r:id="rId8"/>
    <p:sldId id="257" r:id="rId9"/>
    <p:sldId id="277" r:id="rId10"/>
    <p:sldId id="276" r:id="rId11"/>
    <p:sldId id="259" r:id="rId12"/>
    <p:sldId id="260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65" autoAdjust="0"/>
    <p:restoredTop sz="94624" autoAdjust="0"/>
  </p:normalViewPr>
  <p:slideViewPr>
    <p:cSldViewPr>
      <p:cViewPr>
        <p:scale>
          <a:sx n="70" d="100"/>
          <a:sy n="70" d="100"/>
        </p:scale>
        <p:origin x="5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400BA56-1060-4A21-A581-4678F8FD58B1}" type="datetimeFigureOut">
              <a:rPr lang="es-AR" smtClean="0"/>
              <a:pPr/>
              <a:t>25/10/2012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C787E46-731E-4841-82EB-06942DC988C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02576"/>
            <a:ext cx="9144000" cy="1512168"/>
          </a:xfrm>
          <a:noFill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Fotogrametría del perfil facial en ortodoncia.</a:t>
            </a:r>
            <a:r>
              <a:rPr lang="es-AR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17240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7" y="4382219"/>
            <a:ext cx="2503165" cy="250316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869486" cy="21602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1950720" cy="1182624"/>
          </a:xfrm>
        </p:spPr>
      </p:pic>
      <p:pic>
        <p:nvPicPr>
          <p:cNvPr id="5123" name="Picture 3" descr="C:\Users\Laura\Desktop\UBA 2012\31 CICAO conferencia\Internet\Fotostatico de Sim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2590"/>
          <a:stretch/>
        </p:blipFill>
        <p:spPr bwMode="auto">
          <a:xfrm>
            <a:off x="588446" y="729000"/>
            <a:ext cx="7967107" cy="2560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ura\Desktop\UBA 2012\31 CICAO conferencia\Internet\Fotostatico de Sim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305"/>
          <a:stretch/>
        </p:blipFill>
        <p:spPr bwMode="auto">
          <a:xfrm>
            <a:off x="588444" y="3289110"/>
            <a:ext cx="7967107" cy="1873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589004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Fuente:</a:t>
            </a:r>
          </a:p>
          <a:p>
            <a:r>
              <a:rPr lang="es-AR" dirty="0" err="1" smtClean="0"/>
              <a:t>Simon</a:t>
            </a:r>
            <a:r>
              <a:rPr lang="es-AR" dirty="0" smtClean="0"/>
              <a:t> PW. </a:t>
            </a:r>
            <a:r>
              <a:rPr lang="es-AR" dirty="0" err="1" smtClean="0"/>
              <a:t>On</a:t>
            </a:r>
            <a:r>
              <a:rPr lang="es-AR" dirty="0" smtClean="0"/>
              <a:t> </a:t>
            </a:r>
            <a:r>
              <a:rPr lang="es-AR" dirty="0" err="1" smtClean="0"/>
              <a:t>Gnathostatic</a:t>
            </a:r>
            <a:r>
              <a:rPr lang="es-AR" dirty="0" smtClean="0"/>
              <a:t> Diagnosis in </a:t>
            </a:r>
            <a:r>
              <a:rPr lang="es-AR" dirty="0" err="1" smtClean="0"/>
              <a:t>Orthodontics</a:t>
            </a:r>
            <a:r>
              <a:rPr lang="es-AR" dirty="0" smtClean="0"/>
              <a:t>. </a:t>
            </a:r>
            <a:r>
              <a:rPr lang="es-AR" dirty="0" err="1" smtClean="0"/>
              <a:t>The</a:t>
            </a:r>
            <a:r>
              <a:rPr lang="es-AR" dirty="0" smtClean="0"/>
              <a:t> International </a:t>
            </a:r>
            <a:r>
              <a:rPr lang="es-AR" dirty="0" err="1" smtClean="0"/>
              <a:t>Journal</a:t>
            </a:r>
            <a:r>
              <a:rPr lang="es-AR" dirty="0" smtClean="0"/>
              <a:t> of </a:t>
            </a:r>
            <a:r>
              <a:rPr lang="es-AR" dirty="0" err="1" smtClean="0"/>
              <a:t>Orthodontia</a:t>
            </a:r>
            <a:r>
              <a:rPr lang="es-AR" dirty="0" smtClean="0"/>
              <a:t>, Oral </a:t>
            </a:r>
            <a:r>
              <a:rPr lang="es-AR" dirty="0" err="1" smtClean="0"/>
              <a:t>Surgery</a:t>
            </a:r>
            <a:r>
              <a:rPr lang="es-AR" dirty="0" smtClean="0"/>
              <a:t> and </a:t>
            </a:r>
            <a:r>
              <a:rPr lang="es-AR" dirty="0" err="1" smtClean="0"/>
              <a:t>radiography</a:t>
            </a:r>
            <a:r>
              <a:rPr lang="es-AR" dirty="0" smtClean="0"/>
              <a:t>. 1924; </a:t>
            </a:r>
            <a:r>
              <a:rPr lang="es-AR" dirty="0" err="1" smtClean="0"/>
              <a:t>vol</a:t>
            </a:r>
            <a:r>
              <a:rPr lang="es-AR" dirty="0" smtClean="0"/>
              <a:t> X (12) : 755-85.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283968" y="6453336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45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5300"/>
            <a:ext cx="5832648" cy="5518967"/>
          </a:xfrm>
        </p:spPr>
      </p:pic>
      <p:sp>
        <p:nvSpPr>
          <p:cNvPr id="9" name="8 Rectángulo"/>
          <p:cNvSpPr/>
          <p:nvPr/>
        </p:nvSpPr>
        <p:spPr>
          <a:xfrm rot="-60000">
            <a:off x="2052417" y="4182535"/>
            <a:ext cx="4607755" cy="28694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reflection stA="45000" endPos="9000" dist="889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1187624" y="6084585"/>
            <a:ext cx="6998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AR" sz="1200" i="1" cap="all" spc="50" dirty="0" smtClean="0">
                <a:solidFill>
                  <a:srgbClr val="FFFFFF"/>
                </a:solidFill>
                <a:ea typeface="+mj-ea"/>
                <a:cs typeface="+mj-cs"/>
              </a:rPr>
              <a:t>fuente:</a:t>
            </a: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>Guardo </a:t>
            </a:r>
            <a: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  <a:t>A.J.; Guardo C.R.: Ortodoncia 1983: (VII):195</a:t>
            </a:r>
          </a:p>
        </p:txBody>
      </p:sp>
      <p:sp>
        <p:nvSpPr>
          <p:cNvPr id="10" name="9 Rectángulo"/>
          <p:cNvSpPr/>
          <p:nvPr/>
        </p:nvSpPr>
        <p:spPr>
          <a:xfrm rot="-120000">
            <a:off x="2988498" y="4319691"/>
            <a:ext cx="358692" cy="18317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2146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</p:txBody>
      </p:sp>
      <p:pic>
        <p:nvPicPr>
          <p:cNvPr id="6146" name="Picture 2" descr="C:\Users\Laura\Desktop\UBA 2012\Investigacion Cesar\Fotogrametria\Scaneado Libro Guardo\Pag 189 rec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4956175" cy="5024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ura\Desktop\UBA 2012\Investigacion Cesar\Fotogrametria\Scaneado Libro Guardo\Pag 192 recort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527" y="2292306"/>
            <a:ext cx="3228468" cy="4593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ura\Desktop\UBA 2012\Investigacion Cesar\Fotogrametria\Scaneado Libro Guardo\Pag 191 recortad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656027" y="116632"/>
            <a:ext cx="2474967" cy="2036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79512" y="5949280"/>
            <a:ext cx="6998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AR" sz="1200" i="1" cap="all" spc="50" dirty="0" smtClean="0">
                <a:solidFill>
                  <a:srgbClr val="FFFFFF"/>
                </a:solidFill>
                <a:ea typeface="+mj-ea"/>
                <a:cs typeface="+mj-cs"/>
              </a:rPr>
              <a:t>fuente:</a:t>
            </a: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>Guardo </a:t>
            </a:r>
            <a: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  <a:t>A.J.; Guardo C.R.: Ortodoncia 1983: (VII):</a:t>
            </a: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>189-192</a:t>
            </a:r>
            <a:endParaRPr lang="es-AR" sz="1400" cap="all" spc="5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6149" name="Picture 5" descr="C:\Users\Laura\Desktop\UBA 2012\Investigacion Cesar\Fotogrametria\Scaneado Libro Guardo\Pag 191 recortad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3202"/>
          <a:stretch/>
        </p:blipFill>
        <p:spPr bwMode="auto">
          <a:xfrm>
            <a:off x="4957873" y="476672"/>
            <a:ext cx="1630351" cy="12555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06" y="2428868"/>
            <a:ext cx="3071834" cy="928694"/>
          </a:xfr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ES" dirty="0" smtClean="0"/>
              <a:t>PACIENTES </a:t>
            </a:r>
            <a:r>
              <a:rPr lang="es-ES" dirty="0" smtClean="0"/>
              <a:t>DE LA FOUBA.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beitzzzzzzzzzzzzzzzzzzzzzzzzzz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11660"/>
            <a:ext cx="5357850" cy="6674902"/>
          </a:xfrm>
          <a:ln w="50800" cmpd="sng">
            <a:solidFill>
              <a:srgbClr val="FFC000"/>
            </a:solidFill>
          </a:ln>
        </p:spPr>
      </p:pic>
      <p:cxnSp>
        <p:nvCxnSpPr>
          <p:cNvPr id="8" name="7 Conector recto"/>
          <p:cNvCxnSpPr/>
          <p:nvPr/>
        </p:nvCxnSpPr>
        <p:spPr>
          <a:xfrm rot="5400000">
            <a:off x="1715285" y="3500401"/>
            <a:ext cx="6857206" cy="820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3572686" y="3499620"/>
            <a:ext cx="6858000" cy="1588"/>
          </a:xfrm>
          <a:prstGeom prst="line">
            <a:avLst/>
          </a:prstGeom>
          <a:ln w="508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357554" y="1571588"/>
            <a:ext cx="5500726" cy="1588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357554" y="2928910"/>
            <a:ext cx="5500726" cy="1588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357554" y="4286232"/>
            <a:ext cx="5500726" cy="1588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357554" y="5643554"/>
            <a:ext cx="5500726" cy="1588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-357222" y="2834342"/>
            <a:ext cx="3966031" cy="523220"/>
          </a:xfrm>
          <a:prstGeom prst="rect">
            <a:avLst/>
          </a:prstGeom>
          <a:effectLst>
            <a:outerShdw blurRad="50800" dist="38100" dir="5400000" sx="114000" sy="114000" algn="t" rotWithShape="0">
              <a:srgbClr val="00B050">
                <a:alpha val="61000"/>
              </a:srgbClr>
            </a:outerShdw>
          </a:effectLst>
          <a:scene3d>
            <a:camera prst="orthographicFront"/>
            <a:lightRig rig="sunset" dir="t"/>
          </a:scene3d>
          <a:sp3d extrusionH="76200" prstMaterial="metal">
            <a:extrusionClr>
              <a:srgbClr val="FFC000"/>
            </a:extrusionClr>
          </a:sp3d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B0F0"/>
                </a:solidFill>
                <a:latin typeface="Berlin Sans FB" pitchFamily="34" charset="0"/>
              </a:rPr>
              <a:t>¿? </a:t>
            </a:r>
            <a:r>
              <a:rPr lang="es-ES" sz="2800" b="1" dirty="0" smtClean="0">
                <a:solidFill>
                  <a:srgbClr val="00B0F0"/>
                </a:solidFill>
                <a:latin typeface="Berlin Sans FB" pitchFamily="34" charset="0"/>
              </a:rPr>
              <a:t>Comparación </a:t>
            </a:r>
            <a:r>
              <a:rPr lang="es-ES" sz="2800" b="1" dirty="0" smtClean="0">
                <a:solidFill>
                  <a:srgbClr val="00B0F0"/>
                </a:solidFill>
                <a:latin typeface="Berlin Sans FB" pitchFamily="34" charset="0"/>
              </a:rPr>
              <a:t>¿?</a:t>
            </a:r>
            <a:endParaRPr lang="es-ES" sz="2800" b="1" dirty="0">
              <a:solidFill>
                <a:srgbClr val="00B0F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4214842" cy="6288122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857720" y="1357298"/>
            <a:ext cx="428628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i="1" dirty="0" smtClean="0">
                <a:solidFill>
                  <a:srgbClr val="00B0F0"/>
                </a:solidFill>
                <a:latin typeface="Franklin Gothic Demi" pitchFamily="34" charset="0"/>
              </a:rPr>
              <a:t>NO</a:t>
            </a:r>
            <a:r>
              <a:rPr lang="es-ES" sz="4000" b="1" dirty="0" smtClean="0">
                <a:solidFill>
                  <a:srgbClr val="00B0F0"/>
                </a:solidFill>
                <a:latin typeface="Franklin Gothic Demi" pitchFamily="34" charset="0"/>
              </a:rPr>
              <a:t> es posible la superposición.</a:t>
            </a:r>
            <a:endParaRPr lang="es-ES" sz="4000" b="1" dirty="0">
              <a:solidFill>
                <a:srgbClr val="00B0F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7358114" cy="7857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Plano </a:t>
            </a:r>
            <a:r>
              <a:rPr lang="es-ES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LEFRA</a:t>
            </a:r>
            <a:r>
              <a:rPr lang="es-E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(Referencia Posicional) </a:t>
            </a:r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8 Imagen" descr="p7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928670"/>
            <a:ext cx="3429024" cy="5145954"/>
          </a:xfrm>
          <a:prstGeom prst="rect">
            <a:avLst/>
          </a:prstGeom>
        </p:spPr>
      </p:pic>
      <p:cxnSp>
        <p:nvCxnSpPr>
          <p:cNvPr id="12" name="11 Conector recto"/>
          <p:cNvCxnSpPr>
            <a:cxnSpLocks/>
          </p:cNvCxnSpPr>
          <p:nvPr/>
        </p:nvCxnSpPr>
        <p:spPr>
          <a:xfrm rot="10920000" flipV="1">
            <a:off x="3949218" y="2924009"/>
            <a:ext cx="1265400" cy="72000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-71462"/>
            <a:ext cx="7924800" cy="1143000"/>
          </a:xfrm>
        </p:spPr>
        <p:txBody>
          <a:bodyPr/>
          <a:lstStyle/>
          <a:p>
            <a:pPr algn="ctr"/>
            <a:r>
              <a:rPr lang="es-ES" sz="4800" dirty="0" smtClean="0"/>
              <a:t>Punto cerik</a:t>
            </a:r>
            <a:endParaRPr lang="es-ES" sz="4800" dirty="0"/>
          </a:p>
        </p:txBody>
      </p:sp>
      <p:pic>
        <p:nvPicPr>
          <p:cNvPr id="1026" name="Picture 2" descr="C:\Documents and Settings\Administrador\Escritorio\AnatOido03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203852" cy="5033983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3643306" y="3002348"/>
            <a:ext cx="465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rgbClr val="C00000"/>
                </a:solidFill>
              </a:rPr>
              <a:t>.</a:t>
            </a:r>
            <a:endParaRPr lang="es-ES" sz="9600" dirty="0">
              <a:solidFill>
                <a:srgbClr val="C00000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10800000" flipV="1">
            <a:off x="2786050" y="4214817"/>
            <a:ext cx="1071570" cy="21431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000232" y="427411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Arial Black" pitchFamily="34" charset="0"/>
              </a:rPr>
              <a:t>Cerik</a:t>
            </a:r>
            <a:endParaRPr lang="es-E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42976" y="6215082"/>
            <a:ext cx="6998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AR" sz="1200" i="1" cap="all" spc="50" dirty="0" smtClean="0">
                <a:solidFill>
                  <a:srgbClr val="FFFFFF"/>
                </a:solidFill>
                <a:ea typeface="+mj-ea"/>
                <a:cs typeface="+mj-cs"/>
              </a:rPr>
              <a:t>bibliografía:</a:t>
            </a:r>
            <a: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s-AR" sz="1400" cap="all" spc="50" dirty="0" err="1" smtClean="0">
                <a:solidFill>
                  <a:srgbClr val="FFFFFF"/>
                </a:solidFill>
                <a:ea typeface="+mj-ea"/>
                <a:cs typeface="+mj-cs"/>
              </a:rPr>
              <a:t>Leon-perz</a:t>
            </a: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> et al., 2007</a:t>
            </a:r>
            <a:endParaRPr lang="es-AR" sz="1400" cap="all" spc="50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Punto </a:t>
            </a:r>
            <a:r>
              <a:rPr lang="es-ES" dirty="0" err="1" smtClean="0"/>
              <a:t>exocantion</a:t>
            </a:r>
            <a:endParaRPr lang="es-ES" dirty="0"/>
          </a:p>
        </p:txBody>
      </p:sp>
      <p:pic>
        <p:nvPicPr>
          <p:cNvPr id="4" name="3 Marcador de contenido" descr="Dibujo.bmp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3108" y="2071678"/>
            <a:ext cx="3974741" cy="2462229"/>
          </a:xfrm>
        </p:spPr>
      </p:pic>
      <p:sp>
        <p:nvSpPr>
          <p:cNvPr id="5" name="4 CuadroTexto"/>
          <p:cNvSpPr txBox="1"/>
          <p:nvPr/>
        </p:nvSpPr>
        <p:spPr>
          <a:xfrm>
            <a:off x="4643438" y="2643182"/>
            <a:ext cx="465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rgbClr val="C00000"/>
                </a:solidFill>
              </a:rPr>
              <a:t>.</a:t>
            </a:r>
            <a:endParaRPr lang="es-ES" sz="9600" dirty="0">
              <a:solidFill>
                <a:srgbClr val="C00000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 rot="10800000" flipV="1">
            <a:off x="4857752" y="3500437"/>
            <a:ext cx="1643074" cy="3571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500826" y="3071810"/>
            <a:ext cx="11835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latin typeface="Arial Black" pitchFamily="34" charset="0"/>
              </a:rPr>
              <a:t>Angulo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  <a:latin typeface="Arial Black" pitchFamily="34" charset="0"/>
              </a:rPr>
              <a:t>Externo</a:t>
            </a:r>
          </a:p>
          <a:p>
            <a:pPr algn="ctr"/>
            <a:r>
              <a:rPr lang="es-ES" b="1" dirty="0" smtClean="0">
                <a:solidFill>
                  <a:srgbClr val="C00000"/>
                </a:solidFill>
                <a:latin typeface="Arial Black" pitchFamily="34" charset="0"/>
              </a:rPr>
              <a:t>Del ojo</a:t>
            </a:r>
            <a:endParaRPr lang="es-E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42976" y="6215082"/>
            <a:ext cx="69983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AR" sz="1200" i="1" cap="all" spc="50" dirty="0" smtClean="0">
                <a:solidFill>
                  <a:srgbClr val="FFFFFF"/>
                </a:solidFill>
                <a:ea typeface="+mj-ea"/>
                <a:cs typeface="+mj-cs"/>
              </a:rPr>
              <a:t>bibliografía:</a:t>
            </a:r>
            <a: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s-AR" sz="1400" cap="all" spc="50" dirty="0" err="1" smtClean="0">
                <a:solidFill>
                  <a:srgbClr val="FFFFFF"/>
                </a:solidFill>
                <a:ea typeface="+mj-ea"/>
                <a:cs typeface="+mj-cs"/>
              </a:rPr>
              <a:t>Fernandez-riveiro</a:t>
            </a:r>
            <a:r>
              <a:rPr lang="es-AR" sz="1400" cap="all" spc="50" dirty="0" smtClean="0">
                <a:solidFill>
                  <a:srgbClr val="FFFFFF"/>
                </a:solidFill>
                <a:ea typeface="+mj-ea"/>
                <a:cs typeface="+mj-cs"/>
              </a:rPr>
              <a:t> et al.,2002 y 2003</a:t>
            </a:r>
            <a:endParaRPr lang="es-AR" sz="1400" cap="all" spc="50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7166"/>
            <a:ext cx="3598318" cy="5400000"/>
          </a:xfrm>
          <a:prstGeom prst="rect">
            <a:avLst/>
          </a:prstGeom>
        </p:spPr>
      </p:pic>
      <p:pic>
        <p:nvPicPr>
          <p:cNvPr id="7" name="6 Imagen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57166"/>
            <a:ext cx="3598318" cy="5400000"/>
          </a:xfrm>
          <a:prstGeom prst="rect">
            <a:avLst/>
          </a:prstGeom>
        </p:spPr>
      </p:pic>
      <p:pic>
        <p:nvPicPr>
          <p:cNvPr id="8" name="7 Imagen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57166"/>
            <a:ext cx="3598318" cy="5400000"/>
          </a:xfrm>
          <a:prstGeom prst="rect">
            <a:avLst/>
          </a:prstGeom>
        </p:spPr>
      </p:pic>
      <p:pic>
        <p:nvPicPr>
          <p:cNvPr id="9" name="8 Imagen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357166"/>
            <a:ext cx="3598318" cy="54000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42976" y="6215082"/>
            <a:ext cx="26432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s-AR" sz="1200" i="1" cap="all" spc="50" dirty="0" smtClean="0">
                <a:solidFill>
                  <a:srgbClr val="FFFFFF"/>
                </a:solidFill>
                <a:ea typeface="+mj-ea"/>
                <a:cs typeface="+mj-cs"/>
              </a:rPr>
              <a:t>bibliografía:</a:t>
            </a:r>
            <a: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s-AR" sz="1400" cap="all" spc="50" dirty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s-AR" sz="1400" cap="all" spc="50" dirty="0" err="1" smtClean="0">
                <a:solidFill>
                  <a:srgbClr val="FFFFFF"/>
                </a:solidFill>
              </a:rPr>
              <a:t>asksu</a:t>
            </a:r>
            <a:r>
              <a:rPr lang="es-AR" sz="1400" cap="all" spc="50" dirty="0" smtClean="0">
                <a:solidFill>
                  <a:srgbClr val="FFFFFF"/>
                </a:solidFill>
              </a:rPr>
              <a:t> et Al., 2010</a:t>
            </a:r>
            <a:endParaRPr lang="es-AR" sz="1400" cap="all" spc="50"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929322" y="620294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AR" b="1" cap="all" spc="50" dirty="0" smtClean="0">
                <a:solidFill>
                  <a:srgbClr val="FFFFFF"/>
                </a:solidFill>
                <a:ea typeface="+mj-ea"/>
                <a:cs typeface="+mj-cs"/>
              </a:rPr>
              <a:t>PLANO LEFRA</a:t>
            </a:r>
            <a:endParaRPr lang="es-AR" b="1" cap="all" spc="50" dirty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190" y="142852"/>
            <a:ext cx="4912272" cy="6572296"/>
          </a:xfrm>
          <a:prstGeom prst="rect">
            <a:avLst/>
          </a:prstGeom>
          <a:noFill/>
          <a:ln w="508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14314" y="2357430"/>
            <a:ext cx="278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SUPERPOSICION CON PLANO LEFRA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Marcador de contenido" descr="p7208a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968" y="0"/>
            <a:ext cx="1440688" cy="216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21 Imagen" descr="p7208aa1.JPG"/>
          <p:cNvPicPr>
            <a:picLocks noChangeAspect="1"/>
          </p:cNvPicPr>
          <p:nvPr/>
        </p:nvPicPr>
        <p:blipFill>
          <a:blip r:embed="rId3" cstate="print"/>
          <a:srcRect t="1267" r="5035"/>
          <a:stretch>
            <a:fillRect/>
          </a:stretch>
        </p:blipFill>
        <p:spPr>
          <a:xfrm>
            <a:off x="1619672" y="0"/>
            <a:ext cx="1368152" cy="2134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22 Imagen" descr="p7208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0"/>
            <a:ext cx="1440688" cy="216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25 Imagen" descr="p7208adf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243371"/>
            <a:ext cx="2970494" cy="1977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26 Imagen" descr="p7208a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2240759"/>
            <a:ext cx="2970494" cy="198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27 Imagen" descr="p7208a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3506" y="2240759"/>
            <a:ext cx="2970494" cy="198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29 Imagen" descr="p7208b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13674" y="4400999"/>
            <a:ext cx="2970494" cy="198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30 Imagen" descr="p7208bd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73506" y="4400999"/>
            <a:ext cx="2970494" cy="198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28 Imagen" descr="p7208a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496" y="4400999"/>
            <a:ext cx="2970494" cy="198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24 Imagen" descr="p7208ad.JPG"/>
          <p:cNvPicPr>
            <a:picLocks noChangeAspect="1"/>
          </p:cNvPicPr>
          <p:nvPr/>
        </p:nvPicPr>
        <p:blipFill>
          <a:blip r:embed="rId11" cstate="print"/>
          <a:srcRect r="3346"/>
          <a:stretch>
            <a:fillRect/>
          </a:stretch>
        </p:blipFill>
        <p:spPr>
          <a:xfrm>
            <a:off x="6156176" y="72008"/>
            <a:ext cx="2987824" cy="2060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23 Imagen" descr="p7208ac.JPG"/>
          <p:cNvPicPr>
            <a:picLocks noChangeAspect="1"/>
          </p:cNvPicPr>
          <p:nvPr/>
        </p:nvPicPr>
        <p:blipFill>
          <a:blip r:embed="rId12" cstate="print"/>
          <a:srcRect t="1257"/>
          <a:stretch>
            <a:fillRect/>
          </a:stretch>
        </p:blipFill>
        <p:spPr>
          <a:xfrm>
            <a:off x="4644008" y="0"/>
            <a:ext cx="1440688" cy="2132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1520743" y="2564904"/>
            <a:ext cx="6291617" cy="144655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s-AR" sz="88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QUÉ?</a:t>
            </a:r>
            <a:endParaRPr lang="es-AR" sz="8800" b="1" i="1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Laura\Desktop\UBA 2012\31 CICAO conferencia\Internet\camara fotografic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03" y="4011454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9360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14"/>
            <a:ext cx="7924800" cy="1143000"/>
          </a:xfrm>
        </p:spPr>
        <p:txBody>
          <a:bodyPr/>
          <a:lstStyle/>
          <a:p>
            <a:r>
              <a:rPr lang="es-ES" b="1" dirty="0" smtClean="0"/>
              <a:t>SELLO CON Escala referencial</a:t>
            </a:r>
            <a:endParaRPr lang="es-ES" b="1" dirty="0"/>
          </a:p>
        </p:txBody>
      </p:sp>
      <p:pic>
        <p:nvPicPr>
          <p:cNvPr id="4" name="3 Marcador de contenido" descr="D:\Figuras para revista FOUBA Fotogrametria\Figura 1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00250"/>
            <a:ext cx="3238500" cy="331470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</p:pic>
      <p:pic>
        <p:nvPicPr>
          <p:cNvPr id="5" name="4 Imagen" descr="D:\Figuras para revista FOUBA Fotogrametria\Figura 2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02291" y="1534795"/>
            <a:ext cx="3241675" cy="378841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usuario\Desktop\Figuras para revista FOUBA Fotogrametria\Nueva carpeta\Fig 5 9x12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714776" cy="4365098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4 Imagen" descr="C:\Users\usuario\Desktop\Fig 6 9x1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3786214" cy="4341723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928662" y="714356"/>
            <a:ext cx="296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TRATAMIENTO INICIAL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357818" y="714356"/>
            <a:ext cx="279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/>
              <a:t>TRATAMIENTO FINAL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3546" y="-357214"/>
            <a:ext cx="7924800" cy="1143000"/>
          </a:xfrm>
        </p:spPr>
        <p:txBody>
          <a:bodyPr/>
          <a:lstStyle/>
          <a:p>
            <a:r>
              <a:rPr lang="es-ES" dirty="0" smtClean="0"/>
              <a:t>ESCALA + PLANO = SUPERPOSICION</a:t>
            </a:r>
            <a:endParaRPr lang="es-ES" dirty="0"/>
          </a:p>
        </p:txBody>
      </p:sp>
      <p:pic>
        <p:nvPicPr>
          <p:cNvPr id="4" name="3 Imagen" descr="C:\Users\usuario\Desktop\Figuras para revista FOUBA Fotogrametria\Nueva carpeta\Fig 7 9x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747" y="928670"/>
            <a:ext cx="4407831" cy="5572164"/>
          </a:xfrm>
          <a:prstGeom prst="rect">
            <a:avLst/>
          </a:prstGeom>
          <a:noFill/>
          <a:ln w="508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 smtClean="0"/>
              <a:t>Observacion</a:t>
            </a:r>
            <a:r>
              <a:rPr lang="es-ES" b="1" dirty="0" smtClean="0"/>
              <a:t> de la </a:t>
            </a:r>
            <a:r>
              <a:rPr lang="es-ES" b="1" dirty="0" err="1" smtClean="0"/>
              <a:t>evolucion</a:t>
            </a:r>
            <a:r>
              <a:rPr lang="es-ES" b="1" dirty="0" smtClean="0"/>
              <a:t> del paciente en un tiempo determinado</a:t>
            </a:r>
            <a:endParaRPr lang="es-ES" b="1" dirty="0"/>
          </a:p>
        </p:txBody>
      </p:sp>
      <p:pic>
        <p:nvPicPr>
          <p:cNvPr id="4" name="3 Marcador de contenido" descr="imagesCA3VH0NQ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654203" cy="2857520"/>
          </a:xfrm>
          <a:ln w="508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42910" y="2500306"/>
            <a:ext cx="7924800" cy="1828800"/>
          </a:xfrm>
        </p:spPr>
        <p:txBody>
          <a:bodyPr>
            <a:normAutofit/>
          </a:bodyPr>
          <a:lstStyle/>
          <a:p>
            <a:r>
              <a:rPr lang="es-ES" sz="9600" dirty="0" smtClean="0">
                <a:solidFill>
                  <a:srgbClr val="00B050"/>
                </a:solidFill>
              </a:rPr>
              <a:t>Muchas gracias</a:t>
            </a:r>
            <a:endParaRPr lang="es-ES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ura\Desktop\UBA 2012\31 CICAO conferencia\Internet\jason-powell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14797"/>
            <a:ext cx="4457700" cy="296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ura\Desktop\UBA 2012\31 CICAO conferencia\Internet\jason-powell-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3923109"/>
            <a:ext cx="4457700" cy="296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292080" y="1988840"/>
            <a:ext cx="147616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POSICION</a:t>
            </a:r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92080" y="2987660"/>
            <a:ext cx="147616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REFERENCIA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4795"/>
            <a:ext cx="16097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28234" y="3068960"/>
            <a:ext cx="1507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287185" y="2420888"/>
            <a:ext cx="1301039" cy="4320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s-AR" sz="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TAMAÑO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7" y="5376193"/>
            <a:ext cx="14382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547664" y="404664"/>
            <a:ext cx="612068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Parametros</a:t>
            </a:r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una </a:t>
            </a:r>
            <a:r>
              <a:rPr lang="es-AR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comparacion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52894" y="6000768"/>
            <a:ext cx="147616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REFERENCIA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53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494" y="332656"/>
            <a:ext cx="7924800" cy="10801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AR" sz="36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Comparamos…</a:t>
            </a:r>
            <a:endParaRPr lang="es-AR" b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 descr="C:\Users\Laura\Desktop\UBA 2012\31 CICAO conferencia\p7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66" y="1412776"/>
            <a:ext cx="2880000" cy="43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3256"/>
            <a:ext cx="2878780" cy="4320000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29" y="1412776"/>
            <a:ext cx="2878531" cy="431962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-7807" y="6021288"/>
            <a:ext cx="198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rgbClr val="FF0000"/>
                </a:solidFill>
              </a:rPr>
              <a:t>      Inicial</a:t>
            </a:r>
            <a:endParaRPr lang="es-AR" sz="3600" dirty="0">
              <a:solidFill>
                <a:srgbClr val="00B05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28121"/>
            <a:ext cx="13652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13" y="5928121"/>
            <a:ext cx="23098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97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b="1" i="1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Uso de elementos auxiliares de </a:t>
            </a:r>
            <a:r>
              <a:rPr lang="es-AR" sz="2400" b="1" i="1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diagnostico…</a:t>
            </a:r>
            <a:endParaRPr lang="es-AR" sz="2400" b="1" i="1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050" name="Picture 2" descr="C:\Users\Laura\Desktop\UBA 2012\31 CICAO conferencia\Internet\ortodo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3308"/>
            <a:ext cx="3322769" cy="4141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27684" y="6101120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cap="all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RX.</a:t>
            </a:r>
            <a:endParaRPr lang="es-AR" sz="2400" b="1" i="1" cap="all" spc="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:\Users\Laura\Desktop\UBA 2012\31 CICAO conferencia\Internet\10_fig05y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7556"/>
            <a:ext cx="1686343" cy="848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Laura\Desktop\UBA 2012\31 CICAO conferencia\Internet\nemoceph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52"/>
          <a:stretch/>
        </p:blipFill>
        <p:spPr bwMode="auto">
          <a:xfrm>
            <a:off x="7178279" y="5246905"/>
            <a:ext cx="1965721" cy="1611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Laura\Desktop\UBA 2012\31 CICAO conferencia\Internet\nemoceph superposic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376" y="1591300"/>
            <a:ext cx="3414768" cy="2557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44008" y="611933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i="1" cap="all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computarizados.</a:t>
            </a:r>
            <a:endParaRPr lang="es-AR" sz="1050" dirty="0"/>
          </a:p>
        </p:txBody>
      </p:sp>
      <p:sp>
        <p:nvSpPr>
          <p:cNvPr id="6" name="5 Flecha derecha"/>
          <p:cNvSpPr/>
          <p:nvPr/>
        </p:nvSpPr>
        <p:spPr>
          <a:xfrm>
            <a:off x="-1044624" y="30883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Flecha derecha"/>
          <p:cNvSpPr/>
          <p:nvPr/>
        </p:nvSpPr>
        <p:spPr>
          <a:xfrm>
            <a:off x="-1057950" y="61503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2256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9852E-6 L 0.51979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8 0.00393 L 0.52656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60648"/>
            <a:ext cx="3067050" cy="1485900"/>
          </a:xfrm>
        </p:spPr>
      </p:pic>
      <p:sp>
        <p:nvSpPr>
          <p:cNvPr id="5" name="4 Flecha derecha"/>
          <p:cNvSpPr/>
          <p:nvPr/>
        </p:nvSpPr>
        <p:spPr>
          <a:xfrm>
            <a:off x="1475656" y="2224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323528" y="222428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cap="all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635896" y="22048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i="1" cap="all" spc="6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r>
              <a:rPr lang="es-AR" dirty="0" smtClean="0"/>
              <a:t>.</a:t>
            </a:r>
            <a:endParaRPr lang="es-AR" dirty="0"/>
          </a:p>
        </p:txBody>
      </p:sp>
      <p:pic>
        <p:nvPicPr>
          <p:cNvPr id="1026" name="Picture 2" descr="C:\Users\Laura\Desktop\UBA 2012\31 CICAO conferencia\Internet\superposi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96" y="3069200"/>
            <a:ext cx="3055484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ura\Desktop\UBA 2012\31 CICAO conferencia\Internet\img_rinoplastia3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370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ura\Desktop\UBA 2012\31 CICAO conferencia\Internet\ortodo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33700"/>
            <a:ext cx="1732800" cy="216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Más"/>
          <p:cNvSpPr/>
          <p:nvPr/>
        </p:nvSpPr>
        <p:spPr>
          <a:xfrm>
            <a:off x="2267744" y="378904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Más"/>
          <p:cNvSpPr/>
          <p:nvPr/>
        </p:nvSpPr>
        <p:spPr>
          <a:xfrm>
            <a:off x="4932040" y="386104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Flecha derecha"/>
          <p:cNvSpPr/>
          <p:nvPr/>
        </p:nvSpPr>
        <p:spPr>
          <a:xfrm>
            <a:off x="4572000" y="22048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5896800" y="220486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b="1" i="1" cap="all" spc="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92D050">
                        <a:shade val="30000"/>
                        <a:satMod val="115000"/>
                      </a:srgbClr>
                    </a:gs>
                    <a:gs pos="50000">
                      <a:srgbClr val="92D050">
                        <a:shade val="67500"/>
                        <a:satMod val="115000"/>
                      </a:srgbClr>
                    </a:gs>
                    <a:gs pos="100000">
                      <a:srgbClr val="92D05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computarizados.</a:t>
            </a:r>
            <a:endParaRPr lang="es-AR" sz="1050" dirty="0"/>
          </a:p>
        </p:txBody>
      </p:sp>
    </p:spTree>
    <p:extLst>
      <p:ext uri="{BB962C8B-B14F-4D97-AF65-F5344CB8AC3E}">
        <p14:creationId xmlns="" xmlns:p14="http://schemas.microsoft.com/office/powerpoint/2010/main" val="37178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1314E-6 L 0.07882 0.00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3074" name="Picture 2" descr="C:\Users\Laura\Desktop\UBA 2012\31 CICAO conferencia\Internet\imagesCAJIMJ8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18" y="260648"/>
            <a:ext cx="306705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ura\Desktop\UBA 2012\31 CICAO conferencia\Internet\imagesCA9CY2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ura\Desktop\UBA 2012\31 CICAO conferencia\Internet\morph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2842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ura\Desktop\UBA 2012\31 CICAO conferencia\Internet\trazado_cefalometric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60" y="287575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aura\Desktop\UBA 2012\31 CICAO conferencia\Internet\transparencias superpuest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2842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aura\Desktop\UBA 2012\31 CICAO conferencia\Internet\transparencias superpuestas y lup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2842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12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989856"/>
            <a:ext cx="7924800" cy="1143000"/>
          </a:xfrm>
        </p:spPr>
        <p:txBody>
          <a:bodyPr/>
          <a:lstStyle/>
          <a:p>
            <a:pPr algn="ctr"/>
            <a:r>
              <a:rPr lang="es-AR" sz="3200" b="1" u="sng" spc="300" dirty="0"/>
              <a:t/>
            </a:r>
            <a:br>
              <a:rPr lang="es-AR" sz="3200" b="1" u="sng" spc="300" dirty="0"/>
            </a:br>
            <a:r>
              <a:rPr lang="es-AR" sz="3200" b="1" u="sng" spc="300" dirty="0" smtClean="0"/>
              <a:t/>
            </a:r>
            <a:br>
              <a:rPr lang="es-AR" sz="3200" b="1" u="sng" spc="300" dirty="0" smtClean="0"/>
            </a:br>
            <a:r>
              <a:rPr lang="es-AR" sz="3600" b="1" i="1" u="sng" spc="300" dirty="0" smtClean="0">
                <a:solidFill>
                  <a:srgbClr val="FF0000"/>
                </a:solidFill>
              </a:rPr>
              <a:t>Foto</a:t>
            </a:r>
            <a:r>
              <a:rPr lang="es-AR" sz="3600" b="1" i="1" u="sng" spc="300" dirty="0" smtClean="0">
                <a:solidFill>
                  <a:srgbClr val="FFFF00"/>
                </a:solidFill>
              </a:rPr>
              <a:t>gra</a:t>
            </a:r>
            <a:r>
              <a:rPr lang="es-AR" sz="3600" b="1" i="1" u="sng" spc="300" dirty="0" smtClean="0">
                <a:solidFill>
                  <a:srgbClr val="00B0F0"/>
                </a:solidFill>
              </a:rPr>
              <a:t>metría</a:t>
            </a:r>
            <a:r>
              <a:rPr lang="es-AR" sz="3200" b="1" u="sng" spc="300" dirty="0" smtClean="0"/>
              <a:t> </a:t>
            </a:r>
            <a:br>
              <a:rPr lang="es-AR" sz="3200" b="1" u="sng" spc="300" dirty="0" smtClean="0"/>
            </a:br>
            <a:r>
              <a:rPr lang="es-AR" sz="3200" b="1" u="sng" spc="300" dirty="0" smtClean="0"/>
              <a:t>en ortodoncia???</a:t>
            </a:r>
            <a:endParaRPr lang="es-AR" sz="3200" b="1" u="sng" spc="3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2924944"/>
            <a:ext cx="79248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dirty="0" smtClean="0"/>
              <a:t>Es la ciencia que trabajando sobre las fotografías (</a:t>
            </a:r>
            <a:r>
              <a:rPr lang="es-ES" dirty="0" smtClean="0">
                <a:solidFill>
                  <a:srgbClr val="FF0000"/>
                </a:solidFill>
              </a:rPr>
              <a:t>"</a:t>
            </a:r>
            <a:r>
              <a:rPr lang="es-ES" dirty="0" err="1" smtClean="0">
                <a:solidFill>
                  <a:srgbClr val="FF0000"/>
                </a:solidFill>
              </a:rPr>
              <a:t>photós</a:t>
            </a:r>
            <a:r>
              <a:rPr lang="es-ES" dirty="0" smtClean="0">
                <a:solidFill>
                  <a:srgbClr val="FF0000"/>
                </a:solidFill>
              </a:rPr>
              <a:t>“</a:t>
            </a:r>
            <a:r>
              <a:rPr lang="es-ES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                                 realiza trazados, dibujos (</a:t>
            </a:r>
            <a:r>
              <a:rPr lang="es-ES" dirty="0" smtClean="0">
                <a:solidFill>
                  <a:srgbClr val="FFFF00"/>
                </a:solidFill>
              </a:rPr>
              <a:t>"</a:t>
            </a:r>
            <a:r>
              <a:rPr lang="es-ES" dirty="0" err="1" smtClean="0">
                <a:solidFill>
                  <a:srgbClr val="FFFF00"/>
                </a:solidFill>
              </a:rPr>
              <a:t>gramma</a:t>
            </a:r>
            <a:r>
              <a:rPr lang="es-ES" dirty="0" smtClean="0"/>
              <a:t>“) </a:t>
            </a:r>
          </a:p>
          <a:p>
            <a:pPr>
              <a:buNone/>
            </a:pPr>
            <a:r>
              <a:rPr lang="es-ES" dirty="0" smtClean="0"/>
              <a:t>                                       se encarga de lograr realizar mediciones (</a:t>
            </a:r>
            <a:r>
              <a:rPr lang="es-ES" dirty="0" smtClean="0">
                <a:solidFill>
                  <a:srgbClr val="00B0F0"/>
                </a:solidFill>
              </a:rPr>
              <a:t>"metrón“</a:t>
            </a:r>
            <a:r>
              <a:rPr lang="es-ES" dirty="0" smtClean="0"/>
              <a:t>).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Esta técnica busca lograr la toma de medidas reales </a:t>
            </a:r>
            <a:r>
              <a:rPr lang="es-AR" dirty="0"/>
              <a:t>para realizar </a:t>
            </a:r>
            <a:r>
              <a:rPr lang="es-AR" dirty="0" smtClean="0"/>
              <a:t>mapas </a:t>
            </a:r>
          </a:p>
          <a:p>
            <a:pPr>
              <a:buNone/>
            </a:pPr>
            <a:r>
              <a:rPr lang="es-AR" dirty="0" smtClean="0"/>
              <a:t>            topográficos</a:t>
            </a:r>
            <a:r>
              <a:rPr lang="es-AR" dirty="0"/>
              <a:t>, mediciones y otras aplicaciones </a:t>
            </a:r>
            <a:r>
              <a:rPr lang="es-AR" dirty="0" smtClean="0"/>
              <a:t>geográficas faciales.</a:t>
            </a:r>
            <a:endParaRPr lang="es-ES" dirty="0"/>
          </a:p>
          <a:p>
            <a:endParaRPr lang="es-AR" dirty="0"/>
          </a:p>
        </p:txBody>
      </p:sp>
      <p:pic>
        <p:nvPicPr>
          <p:cNvPr id="7" name="6 Imagen" descr="p7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131048"/>
            <a:ext cx="1440688" cy="216204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1440688" cy="216204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05064"/>
            <a:ext cx="1440688" cy="2162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058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 descr="C:\Users\Laura\Desktop\UBA 2012\31 CICAO conferencia\Internet\Cam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040"/>
            <a:ext cx="5938788" cy="36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02" y="3893324"/>
            <a:ext cx="1852470" cy="277603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76056" y="6093296"/>
            <a:ext cx="151216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Camper</a:t>
            </a:r>
          </a:p>
        </p:txBody>
      </p:sp>
    </p:spTree>
    <p:extLst>
      <p:ext uri="{BB962C8B-B14F-4D97-AF65-F5344CB8AC3E}">
        <p14:creationId xmlns="" xmlns:p14="http://schemas.microsoft.com/office/powerpoint/2010/main" val="328594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2424</TotalTime>
  <Words>198</Words>
  <Application>Microsoft Office PowerPoint</Application>
  <PresentationFormat>Presentación en pantalla (4:3)</PresentationFormat>
  <Paragraphs>54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Horizonte</vt:lpstr>
      <vt:lpstr>Fotogrametría del perfil facial en ortodoncia. </vt:lpstr>
      <vt:lpstr>Diapositiva 2</vt:lpstr>
      <vt:lpstr>Diapositiva 3</vt:lpstr>
      <vt:lpstr>Comparamos…</vt:lpstr>
      <vt:lpstr>Uso de elementos auxiliares de diagnostico…</vt:lpstr>
      <vt:lpstr>Diapositiva 6</vt:lpstr>
      <vt:lpstr>Diapositiva 7</vt:lpstr>
      <vt:lpstr>  Fotogrametría  en ortodoncia???</vt:lpstr>
      <vt:lpstr>Diapositiva 9</vt:lpstr>
      <vt:lpstr>Diapositiva 10</vt:lpstr>
      <vt:lpstr>Diapositiva 11</vt:lpstr>
      <vt:lpstr>Diapositiva 12</vt:lpstr>
      <vt:lpstr>PACIENTES DE LA FOUBA. </vt:lpstr>
      <vt:lpstr>Diapositiva 14</vt:lpstr>
      <vt:lpstr>Plano LEFRA     (Referencia Posicional) </vt:lpstr>
      <vt:lpstr>Punto cerik</vt:lpstr>
      <vt:lpstr>Punto exocantion</vt:lpstr>
      <vt:lpstr>Diapositiva 18</vt:lpstr>
      <vt:lpstr>Diapositiva 19</vt:lpstr>
      <vt:lpstr>SELLO CON Escala referencial</vt:lpstr>
      <vt:lpstr>Diapositiva 21</vt:lpstr>
      <vt:lpstr>ESCALA + PLANO = SUPERPOSICION</vt:lpstr>
      <vt:lpstr>Observacion de la evolucion del paciente en un tiempo determinado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Fotogrametría del perfil facial en ortodoncia.</dc:title>
  <dc:creator>Laura</dc:creator>
  <cp:lastModifiedBy>WarezMaster®</cp:lastModifiedBy>
  <cp:revision>78</cp:revision>
  <dcterms:created xsi:type="dcterms:W3CDTF">2012-10-17T12:16:40Z</dcterms:created>
  <dcterms:modified xsi:type="dcterms:W3CDTF">2012-10-26T08:08:17Z</dcterms:modified>
</cp:coreProperties>
</file>