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32404050" cy="50406300"/>
  <p:notesSz cx="6858000" cy="9144000"/>
  <p:defaultTextStyle>
    <a:defPPr>
      <a:defRPr lang="es-AR"/>
    </a:defPPr>
    <a:lvl1pPr marL="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594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188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782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6376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2970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9564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6158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27520" algn="l" defTabSz="47318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>
      <p:cViewPr>
        <p:scale>
          <a:sx n="50" d="100"/>
          <a:sy n="50" d="100"/>
        </p:scale>
        <p:origin x="-72" y="9822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BE454-EBD7-46A0-B977-A08AB6C29CB9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685800"/>
            <a:ext cx="2203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ADF14-89C3-42EA-A19F-46666DF31EA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462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5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46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32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1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06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91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DF14-89C3-42EA-A19F-46666DF31EA6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767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3290946" y="14176706"/>
            <a:ext cx="25417008" cy="10804684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4860609" y="26778359"/>
            <a:ext cx="22682835" cy="94512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2365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1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2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1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379678" y="2018589"/>
            <a:ext cx="27746060" cy="7432482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2379678" y="9451072"/>
            <a:ext cx="27746060" cy="32029227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23543619" y="2100119"/>
            <a:ext cx="6328960" cy="4090860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2278313" y="2018607"/>
            <a:ext cx="20674556" cy="41036910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2312121" y="46719177"/>
            <a:ext cx="7560945" cy="2683669"/>
          </a:xfrm>
        </p:spPr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22277828" y="46719177"/>
            <a:ext cx="7560945" cy="2683669"/>
          </a:xfrm>
        </p:spPr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15658628"/>
            <a:ext cx="27543443" cy="10804684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9" y="28563570"/>
            <a:ext cx="22682835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5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1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2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1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3544106" y="34654401"/>
            <a:ext cx="25569003" cy="6335766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3544108" y="21002596"/>
            <a:ext cx="25569000" cy="13126733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2"/>
                </a:solidFill>
              </a:defRPr>
            </a:lvl1pPr>
            <a:lvl2pPr marL="2365940" indent="0">
              <a:buNone/>
              <a:defRPr sz="9300">
                <a:solidFill>
                  <a:schemeClr val="tx2"/>
                </a:solidFill>
              </a:defRPr>
            </a:lvl2pPr>
            <a:lvl3pPr marL="4731880" indent="0">
              <a:buNone/>
              <a:defRPr sz="8300">
                <a:solidFill>
                  <a:schemeClr val="tx2"/>
                </a:solidFill>
              </a:defRPr>
            </a:lvl3pPr>
            <a:lvl4pPr marL="7097820" indent="0">
              <a:buNone/>
              <a:defRPr sz="7200">
                <a:solidFill>
                  <a:schemeClr val="tx2"/>
                </a:solidFill>
              </a:defRPr>
            </a:lvl4pPr>
            <a:lvl5pPr marL="9463760" indent="0">
              <a:buNone/>
              <a:defRPr sz="7200">
                <a:solidFill>
                  <a:schemeClr val="tx2"/>
                </a:solidFill>
              </a:defRPr>
            </a:lvl5pPr>
            <a:lvl6pPr marL="118297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564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158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75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1620203" y="11761474"/>
            <a:ext cx="14311789" cy="33265828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16472060" y="11761474"/>
            <a:ext cx="14311789" cy="33265828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620203" y="11283081"/>
            <a:ext cx="14317416" cy="4702251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5940" indent="0">
              <a:buNone/>
              <a:defRPr sz="10400" b="1"/>
            </a:lvl2pPr>
            <a:lvl3pPr marL="4731880" indent="0">
              <a:buNone/>
              <a:defRPr sz="9300" b="1"/>
            </a:lvl3pPr>
            <a:lvl4pPr marL="7097820" indent="0">
              <a:buNone/>
              <a:defRPr sz="8300" b="1"/>
            </a:lvl4pPr>
            <a:lvl5pPr marL="9463760" indent="0">
              <a:buNone/>
              <a:defRPr sz="8300" b="1"/>
            </a:lvl5pPr>
            <a:lvl6pPr marL="11829700" indent="0">
              <a:buNone/>
              <a:defRPr sz="8300" b="1"/>
            </a:lvl6pPr>
            <a:lvl7pPr marL="14195640" indent="0">
              <a:buNone/>
              <a:defRPr sz="8300" b="1"/>
            </a:lvl7pPr>
            <a:lvl8pPr marL="16561580" indent="0">
              <a:buNone/>
              <a:defRPr sz="8300" b="1"/>
            </a:lvl8pPr>
            <a:lvl9pPr marL="18927520" indent="0">
              <a:buNone/>
              <a:defRPr sz="83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1620203" y="15985332"/>
            <a:ext cx="14317416" cy="2904196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16460810" y="11283081"/>
            <a:ext cx="14323040" cy="4702251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5940" indent="0">
              <a:buNone/>
              <a:defRPr sz="10400" b="1"/>
            </a:lvl2pPr>
            <a:lvl3pPr marL="4731880" indent="0">
              <a:buNone/>
              <a:defRPr sz="9300" b="1"/>
            </a:lvl3pPr>
            <a:lvl4pPr marL="7097820" indent="0">
              <a:buNone/>
              <a:defRPr sz="8300" b="1"/>
            </a:lvl4pPr>
            <a:lvl5pPr marL="9463760" indent="0">
              <a:buNone/>
              <a:defRPr sz="8300" b="1"/>
            </a:lvl5pPr>
            <a:lvl6pPr marL="11829700" indent="0">
              <a:buNone/>
              <a:defRPr sz="8300" b="1"/>
            </a:lvl6pPr>
            <a:lvl7pPr marL="14195640" indent="0">
              <a:buNone/>
              <a:defRPr sz="8300" b="1"/>
            </a:lvl7pPr>
            <a:lvl8pPr marL="16561580" indent="0">
              <a:buNone/>
              <a:defRPr sz="8300" b="1"/>
            </a:lvl8pPr>
            <a:lvl9pPr marL="18927520" indent="0">
              <a:buNone/>
              <a:defRPr sz="83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16460810" y="15985332"/>
            <a:ext cx="14323040" cy="2904196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923895" y="33604260"/>
            <a:ext cx="22682892" cy="6825842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20205" y="2006918"/>
            <a:ext cx="10660709" cy="8541068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12669083" y="10501221"/>
            <a:ext cx="18114764" cy="34526088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620205" y="10547990"/>
            <a:ext cx="10660709" cy="34479313"/>
          </a:xfrm>
        </p:spPr>
        <p:txBody>
          <a:bodyPr/>
          <a:lstStyle>
            <a:lvl1pPr marL="0" indent="0">
              <a:buNone/>
              <a:defRPr sz="7200"/>
            </a:lvl1pPr>
            <a:lvl2pPr marL="2365940" indent="0">
              <a:buNone/>
              <a:defRPr sz="6200"/>
            </a:lvl2pPr>
            <a:lvl3pPr marL="4731880" indent="0">
              <a:buNone/>
              <a:defRPr sz="5200"/>
            </a:lvl3pPr>
            <a:lvl4pPr marL="7097820" indent="0">
              <a:buNone/>
              <a:defRPr sz="4700"/>
            </a:lvl4pPr>
            <a:lvl5pPr marL="9463760" indent="0">
              <a:buNone/>
              <a:defRPr sz="4700"/>
            </a:lvl5pPr>
            <a:lvl6pPr marL="11829700" indent="0">
              <a:buNone/>
              <a:defRPr sz="4700"/>
            </a:lvl6pPr>
            <a:lvl7pPr marL="14195640" indent="0">
              <a:buNone/>
              <a:defRPr sz="4700"/>
            </a:lvl7pPr>
            <a:lvl8pPr marL="16561580" indent="0">
              <a:buNone/>
              <a:defRPr sz="4700"/>
            </a:lvl8pPr>
            <a:lvl9pPr marL="18927520" indent="0">
              <a:buNone/>
              <a:defRPr sz="47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351421" y="36859619"/>
            <a:ext cx="19442430" cy="3045473"/>
          </a:xfrm>
        </p:spPr>
        <p:txBody>
          <a:bodyPr anchor="b"/>
          <a:lstStyle>
            <a:lvl1pPr algn="ctr">
              <a:defRPr sz="104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6351421" y="5460756"/>
            <a:ext cx="19442430" cy="3024378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16600"/>
            </a:lvl1pPr>
            <a:lvl2pPr marL="2365940" indent="0">
              <a:buNone/>
              <a:defRPr sz="14500"/>
            </a:lvl2pPr>
            <a:lvl3pPr marL="4731880" indent="0">
              <a:buNone/>
              <a:defRPr sz="12400"/>
            </a:lvl3pPr>
            <a:lvl4pPr marL="7097820" indent="0">
              <a:buNone/>
              <a:defRPr sz="10400"/>
            </a:lvl4pPr>
            <a:lvl5pPr marL="9463760" indent="0">
              <a:buNone/>
              <a:defRPr sz="10400"/>
            </a:lvl5pPr>
            <a:lvl6pPr marL="11829700" indent="0">
              <a:buNone/>
              <a:defRPr sz="10400"/>
            </a:lvl6pPr>
            <a:lvl7pPr marL="14195640" indent="0">
              <a:buNone/>
              <a:defRPr sz="10400"/>
            </a:lvl7pPr>
            <a:lvl8pPr marL="16561580" indent="0">
              <a:buNone/>
              <a:defRPr sz="10400"/>
            </a:lvl8pPr>
            <a:lvl9pPr marL="18927520" indent="0">
              <a:buNone/>
              <a:defRPr sz="10400"/>
            </a:lvl9pPr>
          </a:lstStyle>
          <a:p>
            <a:r>
              <a:rPr kumimoji="1" lang="es-ES" altLang="ja-JP" smtClean="0"/>
              <a:t>Haga clic en el icono para agregar una imagen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6351421" y="40290187"/>
            <a:ext cx="19442430" cy="5915736"/>
          </a:xfrm>
        </p:spPr>
        <p:txBody>
          <a:bodyPr/>
          <a:lstStyle>
            <a:lvl1pPr marL="0" indent="0" algn="ctr">
              <a:buNone/>
              <a:defRPr sz="7200"/>
            </a:lvl1pPr>
            <a:lvl2pPr marL="2365940" indent="0" algn="ctr">
              <a:buNone/>
              <a:defRPr sz="6200"/>
            </a:lvl2pPr>
            <a:lvl3pPr marL="4731880" indent="0" algn="ctr">
              <a:buNone/>
              <a:defRPr sz="5200"/>
            </a:lvl3pPr>
            <a:lvl4pPr marL="7097820" indent="0" algn="ctr">
              <a:buNone/>
              <a:defRPr sz="4700"/>
            </a:lvl4pPr>
            <a:lvl5pPr marL="9463760" indent="0" algn="ctr">
              <a:buNone/>
              <a:defRPr sz="4700"/>
            </a:lvl5pPr>
            <a:lvl6pPr marL="11829700" indent="0">
              <a:buNone/>
              <a:defRPr sz="4700"/>
            </a:lvl6pPr>
            <a:lvl7pPr marL="14195640" indent="0">
              <a:buNone/>
              <a:defRPr sz="4700"/>
            </a:lvl7pPr>
            <a:lvl8pPr marL="16561580" indent="0">
              <a:buNone/>
              <a:defRPr sz="4700"/>
            </a:lvl8pPr>
            <a:lvl9pPr marL="18927520" indent="0">
              <a:buNone/>
              <a:defRPr sz="47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1620204" y="11761474"/>
            <a:ext cx="29163645" cy="33265828"/>
          </a:xfrm>
          <a:prstGeom prst="rect">
            <a:avLst/>
          </a:prstGeom>
        </p:spPr>
        <p:txBody>
          <a:bodyPr vert="horz" lIns="473188" tIns="236594" rIns="473188" bIns="236594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1620204" y="46719177"/>
            <a:ext cx="7560945" cy="2683669"/>
          </a:xfrm>
          <a:prstGeom prst="rect">
            <a:avLst/>
          </a:prstGeom>
        </p:spPr>
        <p:txBody>
          <a:bodyPr vert="horz" lIns="473188" tIns="236594" rIns="473188" bIns="236594" rtlCol="0" anchor="ctr"/>
          <a:lstStyle>
            <a:lvl1pPr algn="l">
              <a:defRPr sz="6200">
                <a:solidFill>
                  <a:schemeClr val="bg1"/>
                </a:solidFill>
              </a:defRPr>
            </a:lvl1pPr>
          </a:lstStyle>
          <a:p>
            <a:fld id="{6589CAB4-4041-4315-B289-7F8D19A7A985}" type="datetimeFigureOut">
              <a:rPr lang="es-AR" smtClean="0"/>
              <a:pPr/>
              <a:t>07/10/2012</a:t>
            </a:fld>
            <a:endParaRPr lang="es-AR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11071385" y="46719177"/>
            <a:ext cx="10261283" cy="2683669"/>
          </a:xfrm>
          <a:prstGeom prst="rect">
            <a:avLst/>
          </a:prstGeom>
        </p:spPr>
        <p:txBody>
          <a:bodyPr vert="horz" lIns="473188" tIns="236594" rIns="473188" bIns="236594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23222904" y="46719177"/>
            <a:ext cx="7560945" cy="2683669"/>
          </a:xfrm>
          <a:prstGeom prst="rect">
            <a:avLst/>
          </a:prstGeom>
        </p:spPr>
        <p:txBody>
          <a:bodyPr vert="horz" lIns="473188" tIns="236594" rIns="473188" bIns="236594" rtlCol="0" anchor="ctr"/>
          <a:lstStyle>
            <a:lvl1pPr algn="r">
              <a:defRPr sz="6200">
                <a:solidFill>
                  <a:schemeClr val="bg1"/>
                </a:solidFill>
              </a:defRPr>
            </a:lvl1pPr>
          </a:lstStyle>
          <a:p>
            <a:fld id="{D0624ABB-85AE-4DB5-AA9B-C982A204806A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1620204" y="2018589"/>
            <a:ext cx="29163645" cy="8401050"/>
          </a:xfrm>
          <a:prstGeom prst="rect">
            <a:avLst/>
          </a:prstGeom>
          <a:noFill/>
        </p:spPr>
        <p:txBody>
          <a:bodyPr vert="horz" lIns="473188" tIns="236594" rIns="473188" bIns="236594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1" latinLnBrk="0" hangingPunct="1">
        <a:spcBef>
          <a:spcPct val="0"/>
        </a:spcBef>
        <a:buNone/>
        <a:defRPr kumimoji="1" sz="228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1774455" indent="-1774455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166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4652" indent="-1478712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14500" baseline="0">
          <a:solidFill>
            <a:schemeClr val="tx2"/>
          </a:solidFill>
          <a:latin typeface="+mn-lt"/>
          <a:ea typeface="+mn-ea"/>
          <a:cs typeface="+mn-cs"/>
        </a:defRPr>
      </a:lvl2pPr>
      <a:lvl3pPr marL="5914850" indent="-118297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12400" baseline="0">
          <a:solidFill>
            <a:schemeClr val="tx2"/>
          </a:solidFill>
          <a:latin typeface="+mn-lt"/>
          <a:ea typeface="+mn-ea"/>
          <a:cs typeface="+mn-cs"/>
        </a:defRPr>
      </a:lvl3pPr>
      <a:lvl4pPr marL="8280790" indent="-118297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10400" baseline="0">
          <a:solidFill>
            <a:schemeClr val="tx2"/>
          </a:solidFill>
          <a:latin typeface="+mn-lt"/>
          <a:ea typeface="+mn-ea"/>
          <a:cs typeface="+mn-cs"/>
        </a:defRPr>
      </a:lvl4pPr>
      <a:lvl5pPr marL="10646729" indent="-118297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10400" baseline="0">
          <a:solidFill>
            <a:schemeClr val="tx2"/>
          </a:solidFill>
          <a:latin typeface="+mn-lt"/>
          <a:ea typeface="+mn-ea"/>
          <a:cs typeface="+mn-cs"/>
        </a:defRPr>
      </a:lvl5pPr>
      <a:lvl6pPr marL="13012670" indent="-118297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10400">
          <a:solidFill>
            <a:schemeClr val="tx2"/>
          </a:solidFill>
          <a:latin typeface="+mn-lt"/>
          <a:ea typeface="+mn-ea"/>
          <a:cs typeface="+mn-cs"/>
        </a:defRPr>
      </a:lvl6pPr>
      <a:lvl7pPr marL="15378609" indent="-118297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10400">
          <a:solidFill>
            <a:schemeClr val="tx2"/>
          </a:solidFill>
          <a:latin typeface="+mn-lt"/>
          <a:ea typeface="+mn-ea"/>
          <a:cs typeface="+mn-cs"/>
        </a:defRPr>
      </a:lvl7pPr>
      <a:lvl8pPr marL="17744550" indent="-118297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10400">
          <a:solidFill>
            <a:schemeClr val="tx2"/>
          </a:solidFill>
          <a:latin typeface="+mn-lt"/>
          <a:ea typeface="+mn-ea"/>
          <a:cs typeface="+mn-cs"/>
        </a:defRPr>
      </a:lvl8pPr>
      <a:lvl9pPr marL="20110490" indent="-118297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10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236594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473188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709782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946376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118297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1419564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1656158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1892752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4.jpe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microsoft.com/office/2007/relationships/hdphoto" Target="../media/hdphoto1.wdp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FFCC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43" y="302861"/>
            <a:ext cx="3633335" cy="36495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72833" y="432398"/>
            <a:ext cx="21890433" cy="3736043"/>
          </a:xfrm>
        </p:spPr>
        <p:txBody>
          <a:bodyPr>
            <a:normAutofit fontScale="90000"/>
          </a:bodyPr>
          <a:lstStyle/>
          <a:p>
            <a:r>
              <a:rPr lang="es-AR" sz="13800" dirty="0"/>
              <a:t/>
            </a:r>
            <a:br>
              <a:rPr lang="es-AR" sz="13800" dirty="0"/>
            </a:br>
            <a:r>
              <a:rPr lang="es-AR" sz="8900" spc="2000" dirty="0" smtClean="0"/>
              <a:t>FACULTAD DE ODONTOLOGIA</a:t>
            </a:r>
            <a:r>
              <a:rPr lang="es-AR" sz="10700" spc="600" dirty="0" smtClean="0"/>
              <a:t/>
            </a:r>
            <a:br>
              <a:rPr lang="es-AR" sz="10700" spc="600" dirty="0" smtClean="0"/>
            </a:br>
            <a:r>
              <a:rPr lang="es-AR" sz="4900" spc="1500" dirty="0" smtClean="0"/>
              <a:t>UNIVERSIDAD DE </a:t>
            </a:r>
            <a:r>
              <a:rPr lang="es-AR" sz="4900" spc="1500" dirty="0"/>
              <a:t>BUENOS AIRES</a:t>
            </a:r>
            <a:r>
              <a:rPr lang="es-AR" sz="4900" spc="600" dirty="0"/>
              <a:t/>
            </a:r>
            <a:br>
              <a:rPr lang="es-AR" sz="4900" spc="600" dirty="0"/>
            </a:br>
            <a:r>
              <a:rPr lang="es-AR" sz="4900" spc="600" dirty="0"/>
              <a:t>Cátedra de </a:t>
            </a:r>
            <a:r>
              <a:rPr lang="es-AR" sz="4900" spc="600" dirty="0" smtClean="0"/>
              <a:t>Ortodoncia</a:t>
            </a:r>
            <a:r>
              <a:rPr lang="es-AR" sz="5300" spc="600" dirty="0"/>
              <a:t/>
            </a:r>
            <a:br>
              <a:rPr lang="es-AR" sz="5300" spc="600" dirty="0"/>
            </a:br>
            <a:r>
              <a:rPr lang="es-AR" sz="2200" spc="600" dirty="0" err="1"/>
              <a:t>M.T.de</a:t>
            </a:r>
            <a:r>
              <a:rPr lang="es-AR" sz="2200" spc="600" dirty="0"/>
              <a:t> Alvear 2142 (1122) - Buenos Aires – Argentina</a:t>
            </a:r>
            <a:br>
              <a:rPr lang="es-AR" sz="2200" spc="600" dirty="0"/>
            </a:br>
            <a:r>
              <a:rPr lang="es-AR" sz="2200" spc="600" dirty="0"/>
              <a:t>Tel.+54 (11) 4964-1200 / Fax: + 54 (11) 4508-3958</a:t>
            </a:r>
            <a:br>
              <a:rPr lang="es-AR" sz="2200" spc="600" dirty="0"/>
            </a:br>
            <a:r>
              <a:rPr lang="es-AR" sz="2200" spc="600" dirty="0"/>
              <a:t>ortodoncia@odon.uba.ar</a:t>
            </a:r>
            <a:br>
              <a:rPr lang="es-AR" sz="2200" spc="600" dirty="0"/>
            </a:br>
            <a:r>
              <a:rPr lang="es-AR" sz="6000" spc="600" dirty="0"/>
              <a:t/>
            </a:r>
            <a:br>
              <a:rPr lang="es-AR" sz="6000" spc="600" dirty="0"/>
            </a:br>
            <a:endParaRPr lang="es-AR" sz="11400" spc="6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936329" y="5112918"/>
            <a:ext cx="30243360" cy="35024971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r>
              <a:rPr lang="es-AR" sz="6600" b="1" u="sng" spc="3000" dirty="0">
                <a:latin typeface="+mj-lt"/>
              </a:rPr>
              <a:t>FOTOGRAMETRIA ORTODONTICA</a:t>
            </a:r>
          </a:p>
          <a:p>
            <a:pPr algn="ctr"/>
            <a:endParaRPr lang="es-A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AR" sz="4000" b="1" dirty="0" smtClean="0"/>
              <a:t>Autores:</a:t>
            </a:r>
            <a:r>
              <a:rPr lang="es-AR" sz="4000" dirty="0"/>
              <a:t> </a:t>
            </a:r>
            <a:r>
              <a:rPr lang="es-AR" sz="4000" dirty="0" smtClean="0"/>
              <a:t> Dr</a:t>
            </a:r>
            <a:r>
              <a:rPr lang="es-AR" sz="4000" dirty="0"/>
              <a:t>. </a:t>
            </a:r>
            <a:r>
              <a:rPr lang="es-AR" sz="4000" dirty="0" err="1"/>
              <a:t>Fraire,César</a:t>
            </a:r>
            <a:r>
              <a:rPr lang="es-AR" sz="4000" dirty="0" smtClean="0"/>
              <a:t>;  </a:t>
            </a:r>
            <a:r>
              <a:rPr lang="es-AR" sz="4000" dirty="0" err="1" smtClean="0"/>
              <a:t>Dr.Lerman,Arik</a:t>
            </a:r>
            <a:r>
              <a:rPr lang="es-AR" sz="4000" dirty="0"/>
              <a:t>; </a:t>
            </a:r>
            <a:r>
              <a:rPr lang="es-AR" sz="4000" dirty="0" smtClean="0"/>
              <a:t> Prof. Dra. </a:t>
            </a:r>
            <a:r>
              <a:rPr lang="es-AR" sz="4000" dirty="0" err="1" smtClean="0"/>
              <a:t>Mateu</a:t>
            </a:r>
            <a:r>
              <a:rPr lang="es-AR" sz="4000" dirty="0" smtClean="0"/>
              <a:t>, María Eugenia; Prof. Dr. </a:t>
            </a:r>
            <a:r>
              <a:rPr lang="es-AR" sz="4000" dirty="0" err="1" smtClean="0"/>
              <a:t>Sales,Pedro</a:t>
            </a:r>
            <a:r>
              <a:rPr lang="es-AR" sz="4000" dirty="0" smtClean="0"/>
              <a:t>; </a:t>
            </a:r>
          </a:p>
          <a:p>
            <a:r>
              <a:rPr lang="es-AR" sz="4000" b="1" dirty="0" smtClean="0"/>
              <a:t>Colaboradores</a:t>
            </a:r>
            <a:r>
              <a:rPr lang="es-AR" sz="4000" b="1" dirty="0"/>
              <a:t>:</a:t>
            </a:r>
            <a:r>
              <a:rPr lang="es-AR" sz="4000" dirty="0"/>
              <a:t> </a:t>
            </a:r>
            <a:r>
              <a:rPr lang="es-AR" sz="4000" spc="-300" dirty="0"/>
              <a:t>Fotógrafo Sr. </a:t>
            </a:r>
            <a:r>
              <a:rPr lang="es-AR" sz="4000" spc="-300" dirty="0" err="1" smtClean="0"/>
              <a:t>Cerletti,Carlos;Dra.Behr</a:t>
            </a:r>
            <a:r>
              <a:rPr lang="es-AR" sz="4000" spc="-300" dirty="0"/>
              <a:t>, </a:t>
            </a:r>
            <a:r>
              <a:rPr lang="es-AR" sz="4000" spc="-300" dirty="0" smtClean="0"/>
              <a:t>G; </a:t>
            </a:r>
            <a:r>
              <a:rPr lang="es-AR" sz="4000" spc="-300" dirty="0" err="1" smtClean="0"/>
              <a:t>Dra.Rosi,J</a:t>
            </a:r>
            <a:r>
              <a:rPr lang="es-AR" sz="4000" spc="-300" dirty="0" smtClean="0"/>
              <a:t>; </a:t>
            </a:r>
            <a:r>
              <a:rPr lang="es-AR" sz="4000" spc="-300" dirty="0" err="1"/>
              <a:t>Dra.Caramelo,P</a:t>
            </a:r>
            <a:r>
              <a:rPr lang="es-AR" sz="4000" spc="-300" dirty="0"/>
              <a:t>; </a:t>
            </a:r>
            <a:r>
              <a:rPr lang="es-AR" sz="4000" spc="-300" dirty="0" err="1" smtClean="0"/>
              <a:t>Dr.Rivera,J</a:t>
            </a:r>
            <a:r>
              <a:rPr lang="es-AR" sz="4000" spc="-300" dirty="0"/>
              <a:t>; </a:t>
            </a:r>
            <a:r>
              <a:rPr lang="es-AR" sz="4000" spc="-300" dirty="0" err="1"/>
              <a:t>Dr.Verdu,S</a:t>
            </a:r>
            <a:r>
              <a:rPr lang="es-AR" sz="4000" spc="-300" dirty="0"/>
              <a:t>; Dr. </a:t>
            </a:r>
            <a:r>
              <a:rPr lang="es-AR" sz="4000" spc="-300" dirty="0" err="1"/>
              <a:t>Alessandrello,H</a:t>
            </a:r>
            <a:r>
              <a:rPr lang="es-AR" sz="4000" spc="-300" dirty="0"/>
              <a:t>; </a:t>
            </a:r>
            <a:r>
              <a:rPr lang="es-AR" sz="4000" spc="-300" dirty="0" err="1"/>
              <a:t>Dra.Dos</a:t>
            </a:r>
            <a:r>
              <a:rPr lang="es-AR" sz="4000" spc="-300" dirty="0"/>
              <a:t> </a:t>
            </a:r>
            <a:r>
              <a:rPr lang="es-AR" sz="4000" spc="-300" dirty="0" err="1"/>
              <a:t>Reis,N</a:t>
            </a:r>
            <a:r>
              <a:rPr lang="es-AR" sz="4000" spc="-300" dirty="0"/>
              <a:t>; </a:t>
            </a:r>
            <a:r>
              <a:rPr lang="es-AR" sz="4000" spc="-300" dirty="0" err="1" smtClean="0"/>
              <a:t>Dra.Lamonica,M.P</a:t>
            </a:r>
            <a:r>
              <a:rPr lang="es-AR" sz="4000" spc="-300" dirty="0"/>
              <a:t>.</a:t>
            </a:r>
          </a:p>
          <a:p>
            <a:endParaRPr lang="es-AR" sz="4000" dirty="0"/>
          </a:p>
          <a:p>
            <a:r>
              <a:rPr lang="es-AR" sz="4000" b="1" i="1" dirty="0"/>
              <a:t>RESUMEN: </a:t>
            </a:r>
            <a:r>
              <a:rPr lang="es-AR" sz="4000" i="1" dirty="0"/>
              <a:t>Introduciendo una escala en las Fotografías Faciales </a:t>
            </a:r>
            <a:r>
              <a:rPr lang="es-AR" sz="4000" i="1" dirty="0" smtClean="0"/>
              <a:t>es</a:t>
            </a:r>
          </a:p>
          <a:p>
            <a:r>
              <a:rPr lang="es-AR" sz="4000" i="1" dirty="0" smtClean="0"/>
              <a:t> </a:t>
            </a:r>
            <a:r>
              <a:rPr lang="es-AR" sz="4000" i="1" dirty="0"/>
              <a:t>posible comparar los cambios producidos en el tiempo.</a:t>
            </a:r>
          </a:p>
          <a:p>
            <a:endParaRPr lang="es-AR" sz="4000" dirty="0"/>
          </a:p>
          <a:p>
            <a:r>
              <a:rPr lang="es-AR" sz="4000" b="1" dirty="0"/>
              <a:t>INTRODUCCION:</a:t>
            </a:r>
            <a:r>
              <a:rPr lang="es-AR" sz="4000" dirty="0"/>
              <a:t> Sabemos que cada vez  es mas influyente el </a:t>
            </a:r>
            <a:r>
              <a:rPr lang="es-AR" sz="4000" dirty="0" smtClean="0"/>
              <a:t>rostro</a:t>
            </a:r>
          </a:p>
          <a:p>
            <a:r>
              <a:rPr lang="es-AR" sz="4000" dirty="0" smtClean="0"/>
              <a:t> </a:t>
            </a:r>
            <a:r>
              <a:rPr lang="es-AR" sz="4000" dirty="0"/>
              <a:t>en la toma de decisiones terapéuticas en Ortodoncia.</a:t>
            </a:r>
            <a:r>
              <a:rPr lang="es-AR" sz="4000" baseline="30000" dirty="0"/>
              <a:t>1,2,3,4,5,6,7,8,9</a:t>
            </a:r>
            <a:r>
              <a:rPr lang="es-AR" sz="4000" dirty="0"/>
              <a:t>­  </a:t>
            </a:r>
            <a:endParaRPr lang="es-AR" sz="4000" dirty="0" smtClean="0"/>
          </a:p>
          <a:p>
            <a:r>
              <a:rPr lang="es-AR" sz="4000" dirty="0" smtClean="0"/>
              <a:t>Las </a:t>
            </a:r>
            <a:r>
              <a:rPr lang="es-AR" sz="4000" dirty="0"/>
              <a:t>imágenes Fotográficas Faciales tomadas a lo largo del tiempo en  </a:t>
            </a:r>
            <a:endParaRPr lang="es-AR" sz="4000" dirty="0" smtClean="0"/>
          </a:p>
          <a:p>
            <a:r>
              <a:rPr lang="es-AR" sz="4000" dirty="0" smtClean="0"/>
              <a:t>un </a:t>
            </a:r>
            <a:r>
              <a:rPr lang="es-AR" sz="4000" dirty="0"/>
              <a:t>tratamiento o sin él, debieran ser posibles de comparar entre sí, </a:t>
            </a:r>
            <a:endParaRPr lang="es-AR" sz="4000" dirty="0" smtClean="0"/>
          </a:p>
          <a:p>
            <a:r>
              <a:rPr lang="es-AR" sz="4000" dirty="0" smtClean="0"/>
              <a:t>con </a:t>
            </a:r>
            <a:r>
              <a:rPr lang="es-AR" sz="4000" dirty="0"/>
              <a:t>la finalidad de observar la evolución del paciente en ese  tiempo </a:t>
            </a:r>
            <a:endParaRPr lang="es-AR" sz="4000" dirty="0" smtClean="0"/>
          </a:p>
          <a:p>
            <a:r>
              <a:rPr lang="es-AR" sz="4000" dirty="0" smtClean="0"/>
              <a:t>determinado.</a:t>
            </a:r>
            <a:r>
              <a:rPr lang="es-AR" sz="4000" baseline="30000" dirty="0" smtClean="0"/>
              <a:t>10,11,12</a:t>
            </a:r>
            <a:r>
              <a:rPr lang="es-AR" sz="4000" dirty="0" smtClean="0"/>
              <a:t>  </a:t>
            </a:r>
            <a:r>
              <a:rPr lang="es-AR" sz="4000" dirty="0"/>
              <a:t>Hasta el momento se carecen de elementos que </a:t>
            </a:r>
            <a:endParaRPr lang="es-AR" sz="4000" dirty="0" smtClean="0"/>
          </a:p>
          <a:p>
            <a:r>
              <a:rPr lang="es-AR" sz="4000" dirty="0" smtClean="0"/>
              <a:t>permitan </a:t>
            </a:r>
            <a:r>
              <a:rPr lang="es-AR" sz="4000" dirty="0"/>
              <a:t>tal observación con rigor científico,</a:t>
            </a:r>
            <a:r>
              <a:rPr lang="es-AR" sz="4000" baseline="30000" dirty="0"/>
              <a:t>13,14 </a:t>
            </a:r>
            <a:r>
              <a:rPr lang="es-AR" sz="4000" dirty="0"/>
              <a:t>  facilitando la </a:t>
            </a:r>
            <a:r>
              <a:rPr lang="es-AR" sz="4000" dirty="0" smtClean="0"/>
              <a:t>tarea</a:t>
            </a:r>
          </a:p>
          <a:p>
            <a:r>
              <a:rPr lang="es-AR" sz="4000" dirty="0" smtClean="0"/>
              <a:t> </a:t>
            </a:r>
            <a:r>
              <a:rPr lang="es-AR" sz="4000" dirty="0"/>
              <a:t>sin la utilización de métodos auxiliares de diagnóstico como las </a:t>
            </a:r>
            <a:endParaRPr lang="es-AR" sz="4000" dirty="0" smtClean="0"/>
          </a:p>
          <a:p>
            <a:r>
              <a:rPr lang="es-AR" sz="4000" dirty="0" smtClean="0"/>
              <a:t>radiografías.</a:t>
            </a:r>
            <a:r>
              <a:rPr lang="es-AR" sz="4000" baseline="30000" dirty="0" smtClean="0"/>
              <a:t>15,16,17,18,19,20,21 </a:t>
            </a:r>
            <a:r>
              <a:rPr lang="es-AR" sz="4000" dirty="0" smtClean="0"/>
              <a:t> </a:t>
            </a:r>
            <a:r>
              <a:rPr lang="es-AR" sz="4000" dirty="0"/>
              <a:t>Para ello ideamos una </a:t>
            </a:r>
            <a:r>
              <a:rPr lang="es-AR" sz="4000" i="1" dirty="0"/>
              <a:t>Sencilla Escala</a:t>
            </a:r>
            <a:r>
              <a:rPr lang="es-AR" sz="4000" dirty="0"/>
              <a:t> de </a:t>
            </a:r>
            <a:endParaRPr lang="es-AR" sz="4000" dirty="0" smtClean="0"/>
          </a:p>
          <a:p>
            <a:r>
              <a:rPr lang="es-AR" sz="4000" dirty="0" smtClean="0"/>
              <a:t>referencia </a:t>
            </a:r>
            <a:r>
              <a:rPr lang="es-AR" sz="4000" dirty="0"/>
              <a:t>aplicable en las tomas fotográficas.</a:t>
            </a:r>
          </a:p>
          <a:p>
            <a:endParaRPr lang="es-AR" sz="4000" b="1" dirty="0"/>
          </a:p>
          <a:p>
            <a:r>
              <a:rPr lang="es-AR" sz="4000" b="1" dirty="0"/>
              <a:t>OBJETIVO:</a:t>
            </a:r>
            <a:r>
              <a:rPr lang="es-AR" sz="4000" dirty="0"/>
              <a:t> Obtener una mayor precisión en la superposición </a:t>
            </a:r>
            <a:endParaRPr lang="es-AR" sz="4000" dirty="0" smtClean="0"/>
          </a:p>
          <a:p>
            <a:r>
              <a:rPr lang="es-AR" sz="4000" dirty="0" smtClean="0"/>
              <a:t>fotográfica</a:t>
            </a:r>
            <a:r>
              <a:rPr lang="es-AR" sz="4000" dirty="0"/>
              <a:t>, aportando practicidad y operatividad.</a:t>
            </a:r>
          </a:p>
          <a:p>
            <a:endParaRPr lang="es-AR" sz="4000" dirty="0"/>
          </a:p>
          <a:p>
            <a:r>
              <a:rPr lang="es-AR" sz="4000" b="1" dirty="0"/>
              <a:t>PALABRAS CLAVES: 	Fotogrametría;  Superposición Fotográfica; </a:t>
            </a:r>
            <a:endParaRPr lang="es-AR" sz="4000" b="1" dirty="0" smtClean="0"/>
          </a:p>
          <a:p>
            <a:r>
              <a:rPr lang="es-AR" sz="4000" b="1" dirty="0" smtClean="0"/>
              <a:t>Estandarización </a:t>
            </a:r>
            <a:r>
              <a:rPr lang="es-AR" sz="4000" b="1" dirty="0"/>
              <a:t>Fotográfica; Fotografía Perfil Facial; Distancia </a:t>
            </a:r>
            <a:endParaRPr lang="es-AR" sz="4000" b="1" dirty="0" smtClean="0"/>
          </a:p>
          <a:p>
            <a:r>
              <a:rPr lang="es-AR" sz="4000" b="1" dirty="0" smtClean="0"/>
              <a:t>Referencial</a:t>
            </a:r>
            <a:r>
              <a:rPr lang="es-AR" sz="4000" b="1" dirty="0"/>
              <a:t>; Escala.</a:t>
            </a:r>
            <a:endParaRPr lang="es-AR" sz="4000" dirty="0"/>
          </a:p>
          <a:p>
            <a:endParaRPr lang="en-US" sz="4000" b="1" dirty="0" smtClean="0"/>
          </a:p>
          <a:p>
            <a:endParaRPr lang="es-AR" sz="4000" b="1" dirty="0"/>
          </a:p>
          <a:p>
            <a:r>
              <a:rPr lang="es-AR" sz="4000" b="1" dirty="0"/>
              <a:t>MATERIALES Y METODOS:</a:t>
            </a:r>
            <a:endParaRPr lang="es-AR" sz="4000" dirty="0"/>
          </a:p>
          <a:p>
            <a:pPr lvl="0">
              <a:buFont typeface="Arial" pitchFamily="34" charset="0"/>
              <a:buChar char="•"/>
            </a:pPr>
            <a:r>
              <a:rPr lang="es-AR" sz="4000" dirty="0"/>
              <a:t>Fotografías impresas en las Historias Clínicas de la carpetas de 15 pacientes dados de ALTA en la FOUBA </a:t>
            </a:r>
            <a:r>
              <a:rPr lang="es-AR" sz="4000" dirty="0" smtClean="0"/>
              <a:t>Cátedra de </a:t>
            </a:r>
          </a:p>
          <a:p>
            <a:pPr lvl="0"/>
            <a:r>
              <a:rPr lang="es-AR" sz="4000" dirty="0" smtClean="0"/>
              <a:t> Ortodoncia</a:t>
            </a:r>
            <a:r>
              <a:rPr lang="es-AR" sz="4000" dirty="0"/>
              <a:t>. Dicho número de pacientes ha sido elegido de manera arbitraria, entendiéndose </a:t>
            </a:r>
            <a:r>
              <a:rPr lang="es-AR" sz="4000" dirty="0" smtClean="0"/>
              <a:t>por esto que a mayor </a:t>
            </a:r>
            <a:endParaRPr lang="es-AR" sz="4000" dirty="0"/>
          </a:p>
          <a:p>
            <a:pPr lvl="0"/>
            <a:r>
              <a:rPr lang="es-AR" sz="4000" dirty="0" smtClean="0"/>
              <a:t> o </a:t>
            </a:r>
            <a:r>
              <a:rPr lang="es-AR" sz="4000" dirty="0"/>
              <a:t>menor número de pacientes tomados para la muestra no hubiera modificado </a:t>
            </a:r>
            <a:r>
              <a:rPr lang="es-AR" sz="4000" dirty="0" smtClean="0"/>
              <a:t>el </a:t>
            </a:r>
            <a:r>
              <a:rPr lang="es-AR" sz="4000" dirty="0"/>
              <a:t>resultado del presente trabajo.</a:t>
            </a:r>
          </a:p>
          <a:p>
            <a:pPr lvl="0">
              <a:buFont typeface="Arial" pitchFamily="34" charset="0"/>
              <a:buChar char="•"/>
            </a:pPr>
            <a:r>
              <a:rPr lang="es-AR" sz="4000" dirty="0"/>
              <a:t>Papel para Calcar.</a:t>
            </a:r>
          </a:p>
          <a:p>
            <a:pPr lvl="0">
              <a:buFont typeface="Arial" pitchFamily="34" charset="0"/>
              <a:buChar char="•"/>
            </a:pPr>
            <a:r>
              <a:rPr lang="es-AR" sz="4000" dirty="0"/>
              <a:t>Impresión de Fotos Faciales a partir del documento generado por </a:t>
            </a:r>
            <a:r>
              <a:rPr lang="es-AR" sz="4000" dirty="0" err="1"/>
              <a:t>Nemoceph</a:t>
            </a:r>
            <a:r>
              <a:rPr lang="es-AR" sz="4000" dirty="0"/>
              <a:t> Estudio </a:t>
            </a:r>
            <a:r>
              <a:rPr lang="es-AR" sz="4000" dirty="0" smtClean="0"/>
              <a:t>(</a:t>
            </a:r>
            <a:r>
              <a:rPr lang="es-AR" sz="4000" dirty="0" err="1"/>
              <a:t>Nemotec</a:t>
            </a:r>
            <a:r>
              <a:rPr lang="es-AR" sz="4000" dirty="0"/>
              <a:t> Dental </a:t>
            </a:r>
            <a:r>
              <a:rPr lang="es-AR" sz="4000" dirty="0" err="1" smtClean="0"/>
              <a:t>system</a:t>
            </a:r>
            <a:r>
              <a:rPr lang="es-AR" sz="4000" dirty="0"/>
              <a:t>).</a:t>
            </a:r>
          </a:p>
          <a:p>
            <a:pPr lvl="0">
              <a:buFont typeface="Arial" pitchFamily="34" charset="0"/>
              <a:buChar char="•"/>
            </a:pPr>
            <a:r>
              <a:rPr lang="es-AR" sz="4000" dirty="0"/>
              <a:t>Sello de </a:t>
            </a:r>
            <a:r>
              <a:rPr lang="es-AR" sz="4000" dirty="0" err="1"/>
              <a:t>stampa</a:t>
            </a:r>
            <a:r>
              <a:rPr lang="es-AR" sz="4000" dirty="0"/>
              <a:t> automático con escala de 2 cm de largo x 1 cm de alto.</a:t>
            </a:r>
          </a:p>
          <a:p>
            <a:endParaRPr lang="es-AR" sz="4000" b="1" dirty="0"/>
          </a:p>
          <a:p>
            <a:r>
              <a:rPr lang="es-AR" sz="4000" b="1" dirty="0"/>
              <a:t>DESARROLLO:</a:t>
            </a:r>
            <a:r>
              <a:rPr lang="es-AR" sz="4000" dirty="0"/>
              <a:t> Por medio de la utilización de un calco se delineo el contorno de los perfiles faciales </a:t>
            </a:r>
            <a:r>
              <a:rPr lang="es-AR" sz="4000" dirty="0" err="1"/>
              <a:t>iniciales</a:t>
            </a:r>
            <a:r>
              <a:rPr lang="es-AR" sz="4000" dirty="0"/>
              <a:t> </a:t>
            </a:r>
            <a:endParaRPr lang="es-AR" sz="4000" dirty="0" smtClean="0"/>
          </a:p>
          <a:p>
            <a:r>
              <a:rPr lang="es-AR" sz="4000" dirty="0" smtClean="0"/>
              <a:t>y </a:t>
            </a:r>
            <a:r>
              <a:rPr lang="es-AR" sz="4000" dirty="0"/>
              <a:t>finales en las fotografías impresas de 15 pacientes de la FOUBA Cátedra de Ortodoncia; no pudiendo ser </a:t>
            </a:r>
            <a:endParaRPr lang="es-AR" sz="4000" dirty="0" smtClean="0"/>
          </a:p>
          <a:p>
            <a:r>
              <a:rPr lang="es-AR" sz="4000" dirty="0" smtClean="0"/>
              <a:t>comparables</a:t>
            </a:r>
            <a:r>
              <a:rPr lang="es-AR" sz="4000" dirty="0"/>
              <a:t>, en la superposición, entre si, por estar en diferente escala.</a:t>
            </a:r>
          </a:p>
          <a:p>
            <a:r>
              <a:rPr lang="es-AR" sz="4000" dirty="0"/>
              <a:t>Es por ello, que en un intento de </a:t>
            </a:r>
            <a:r>
              <a:rPr lang="es-AR" sz="4000" dirty="0" err="1"/>
              <a:t>normatizar</a:t>
            </a:r>
            <a:r>
              <a:rPr lang="es-AR" sz="4000" dirty="0"/>
              <a:t> la utilización de las fotografías en la comparación a través </a:t>
            </a:r>
            <a:r>
              <a:rPr lang="es-AR" sz="4000" dirty="0" smtClean="0"/>
              <a:t>de </a:t>
            </a:r>
            <a:r>
              <a:rPr lang="es-AR" sz="4000" dirty="0"/>
              <a:t>la </a:t>
            </a:r>
            <a:endParaRPr lang="es-AR" sz="4000" dirty="0" smtClean="0"/>
          </a:p>
          <a:p>
            <a:r>
              <a:rPr lang="es-AR" sz="4000" dirty="0" smtClean="0"/>
              <a:t>superposición</a:t>
            </a:r>
            <a:r>
              <a:rPr lang="es-AR" sz="4000" dirty="0"/>
              <a:t>, se ideo la aplicación de un método sencillo de fácil aplicación y remoción en cada toma </a:t>
            </a:r>
            <a:endParaRPr lang="es-AR" sz="4000" dirty="0" smtClean="0"/>
          </a:p>
          <a:p>
            <a:r>
              <a:rPr lang="es-AR" sz="4000" dirty="0" smtClean="0"/>
              <a:t>fotográfica</a:t>
            </a:r>
            <a:r>
              <a:rPr lang="es-AR" sz="4000" dirty="0"/>
              <a:t>. Dicho método, consiste en la aplicación de un pequeño sello sobre la piel del paciente previo a la </a:t>
            </a:r>
            <a:endParaRPr lang="es-AR" sz="4000" dirty="0" smtClean="0"/>
          </a:p>
          <a:p>
            <a:r>
              <a:rPr lang="es-AR" sz="4000" dirty="0" smtClean="0"/>
              <a:t>toma </a:t>
            </a:r>
            <a:r>
              <a:rPr lang="es-AR" sz="4000" dirty="0"/>
              <a:t>de la imagen, susceptibles ambas operaciones (colocación sello y superposición de imagen)  de ser </a:t>
            </a:r>
            <a:endParaRPr lang="es-AR" sz="4000" dirty="0" smtClean="0"/>
          </a:p>
          <a:p>
            <a:r>
              <a:rPr lang="es-AR" sz="4000" dirty="0" smtClean="0"/>
              <a:t>reproducidas </a:t>
            </a:r>
            <a:r>
              <a:rPr lang="es-AR" sz="4000" dirty="0"/>
              <a:t>por cualquier operador.</a:t>
            </a:r>
          </a:p>
          <a:p>
            <a:endParaRPr lang="es-AR" sz="4000" b="1" dirty="0"/>
          </a:p>
          <a:p>
            <a:r>
              <a:rPr lang="es-AR" sz="4000" b="1" dirty="0"/>
              <a:t>RESULTADOS:</a:t>
            </a:r>
            <a:r>
              <a:rPr lang="es-AR" sz="4000" dirty="0"/>
              <a:t> Logramos superponer con mayor precisión las fotos tomadas </a:t>
            </a:r>
            <a:r>
              <a:rPr lang="es-AR" sz="4000" dirty="0" smtClean="0"/>
              <a:t>iniciales</a:t>
            </a:r>
            <a:r>
              <a:rPr lang="es-AR" sz="4000" dirty="0"/>
              <a:t> </a:t>
            </a:r>
            <a:r>
              <a:rPr lang="es-AR" sz="4000" dirty="0" smtClean="0"/>
              <a:t>y </a:t>
            </a:r>
            <a:r>
              <a:rPr lang="es-AR" sz="4000" dirty="0"/>
              <a:t>finales, en virtud de </a:t>
            </a:r>
            <a:endParaRPr lang="es-AR" sz="4000" dirty="0" smtClean="0"/>
          </a:p>
          <a:p>
            <a:r>
              <a:rPr lang="es-AR" sz="4000" dirty="0" smtClean="0"/>
              <a:t>encontrarse </a:t>
            </a:r>
            <a:r>
              <a:rPr lang="es-AR" sz="4000" dirty="0"/>
              <a:t>en una misma escala de referencia.</a:t>
            </a:r>
          </a:p>
          <a:p>
            <a:endParaRPr lang="es-AR" sz="4000" b="1" dirty="0"/>
          </a:p>
          <a:p>
            <a:r>
              <a:rPr lang="es-AR" sz="4000" b="1" dirty="0"/>
              <a:t>CONCLUSIONES:</a:t>
            </a:r>
            <a:r>
              <a:rPr lang="es-AR" sz="4000" dirty="0"/>
              <a:t> A partir de este trabajo concluimos que sería óptimo implementar este recurso, estandarizando </a:t>
            </a:r>
            <a:endParaRPr lang="es-AR" sz="4000" dirty="0" smtClean="0"/>
          </a:p>
          <a:p>
            <a:r>
              <a:rPr lang="es-AR" sz="4000" dirty="0" smtClean="0"/>
              <a:t>las </a:t>
            </a:r>
            <a:r>
              <a:rPr lang="es-AR" sz="4000" dirty="0"/>
              <a:t>tomas fotográficas,  otorgando así mayor precisión y exactitud al momento de la comparación y </a:t>
            </a:r>
            <a:r>
              <a:rPr lang="es-AR" sz="4000" dirty="0" smtClean="0"/>
              <a:t>superposición,</a:t>
            </a:r>
          </a:p>
          <a:p>
            <a:r>
              <a:rPr lang="es-AR" sz="4000" dirty="0" smtClean="0"/>
              <a:t> produciendo </a:t>
            </a:r>
            <a:r>
              <a:rPr lang="es-AR" sz="4000" dirty="0"/>
              <a:t>una mayor predictibilidad en el diagnóstico, pronóstico y plan de tratamiento.</a:t>
            </a:r>
          </a:p>
          <a:p>
            <a:endParaRPr lang="es-AR" sz="4000" b="1" dirty="0" smtClean="0"/>
          </a:p>
          <a:p>
            <a:endParaRPr lang="es-AR" sz="4000" b="1" dirty="0"/>
          </a:p>
          <a:p>
            <a:r>
              <a:rPr lang="es-AR" sz="4000" b="1" dirty="0"/>
              <a:t>BIBLIOGRAFIA:</a:t>
            </a:r>
          </a:p>
          <a:p>
            <a:r>
              <a:rPr lang="es-AR" sz="4000" b="1" dirty="0">
                <a:ea typeface="Calibri"/>
                <a:cs typeface="Times New Roman"/>
              </a:rPr>
              <a:t> </a:t>
            </a:r>
            <a:r>
              <a:rPr lang="es-AR" sz="1000" b="1" dirty="0"/>
              <a:t> </a:t>
            </a:r>
            <a:endParaRPr lang="es-AR" sz="1000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5" cstate="print">
            <a:duotone>
              <a:prstClr val="black"/>
              <a:schemeClr val="bg2">
                <a:lumMod val="60000"/>
                <a:lumOff val="4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9388" t="6626"/>
          <a:stretch/>
        </p:blipFill>
        <p:spPr>
          <a:xfrm>
            <a:off x="28947441" y="302861"/>
            <a:ext cx="2974963" cy="365792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2 CuadroTexto"/>
          <p:cNvSpPr txBox="1"/>
          <p:nvPr/>
        </p:nvSpPr>
        <p:spPr>
          <a:xfrm>
            <a:off x="936329" y="40252822"/>
            <a:ext cx="30747416" cy="11138432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s-AR" sz="14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1.Análisis fotográfico y </a:t>
            </a:r>
            <a:r>
              <a:rPr lang="es-AR" sz="1400" b="1" dirty="0" err="1">
                <a:ea typeface="Calibri"/>
                <a:cs typeface="Times New Roman"/>
              </a:rPr>
              <a:t>cefalométrico</a:t>
            </a:r>
            <a:r>
              <a:rPr lang="es-AR" sz="1400" b="1" dirty="0">
                <a:ea typeface="Calibri"/>
                <a:cs typeface="Times New Roman"/>
              </a:rPr>
              <a:t> del perfil ideal en adultos jóvenes/ </a:t>
            </a:r>
            <a:r>
              <a:rPr lang="es-AR" sz="1400" b="1" dirty="0" err="1">
                <a:ea typeface="Calibri"/>
                <a:cs typeface="Times New Roman"/>
              </a:rPr>
              <a:t>Phtographic</a:t>
            </a:r>
            <a:r>
              <a:rPr lang="es-AR" sz="1400" b="1" dirty="0">
                <a:ea typeface="Calibri"/>
                <a:cs typeface="Times New Roman"/>
              </a:rPr>
              <a:t> and </a:t>
            </a:r>
            <a:r>
              <a:rPr lang="es-AR" sz="1400" b="1" dirty="0" err="1">
                <a:ea typeface="Calibri"/>
                <a:cs typeface="Times New Roman"/>
              </a:rPr>
              <a:t>cephalometric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analysis</a:t>
            </a:r>
            <a:r>
              <a:rPr lang="es-AR" sz="1400" b="1" dirty="0">
                <a:ea typeface="Calibri"/>
                <a:cs typeface="Times New Roman"/>
              </a:rPr>
              <a:t> of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ideal </a:t>
            </a:r>
            <a:r>
              <a:rPr lang="es-AR" sz="1400" b="1" dirty="0" err="1">
                <a:ea typeface="Calibri"/>
                <a:cs typeface="Times New Roman"/>
              </a:rPr>
              <a:t>profile</a:t>
            </a:r>
            <a:r>
              <a:rPr lang="es-AR" sz="1400" b="1" dirty="0">
                <a:ea typeface="Calibri"/>
                <a:cs typeface="Times New Roman"/>
              </a:rPr>
              <a:t> in </a:t>
            </a:r>
            <a:r>
              <a:rPr lang="es-AR" sz="1400" b="1" dirty="0" err="1">
                <a:ea typeface="Calibri"/>
                <a:cs typeface="Times New Roman"/>
              </a:rPr>
              <a:t>young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adults</a:t>
            </a:r>
            <a:r>
              <a:rPr lang="es-AR" sz="1400" b="1" dirty="0">
                <a:ea typeface="Calibri"/>
                <a:cs typeface="Times New Roman"/>
              </a:rPr>
              <a:t>: Ramírez </a:t>
            </a:r>
            <a:r>
              <a:rPr lang="es-AR" sz="1400" b="1" dirty="0" err="1">
                <a:ea typeface="Calibri"/>
                <a:cs typeface="Times New Roman"/>
              </a:rPr>
              <a:t>Tornatore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endParaRPr lang="es-AR" sz="1400" b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J</a:t>
            </a:r>
            <a:r>
              <a:rPr lang="es-AR" sz="1400" b="1" dirty="0">
                <a:ea typeface="Calibri"/>
                <a:cs typeface="Times New Roman"/>
              </a:rPr>
              <a:t>.; </a:t>
            </a:r>
            <a:r>
              <a:rPr lang="es-AR" sz="1400" b="1" dirty="0" err="1">
                <a:ea typeface="Calibri"/>
                <a:cs typeface="Times New Roman"/>
              </a:rPr>
              <a:t>Narea</a:t>
            </a:r>
            <a:r>
              <a:rPr lang="es-AR" sz="1400" b="1" dirty="0">
                <a:ea typeface="Calibri"/>
                <a:cs typeface="Times New Roman"/>
              </a:rPr>
              <a:t> Castillo, S.; Rojas Aravena, R.; </a:t>
            </a:r>
            <a:r>
              <a:rPr lang="es-AR" sz="1400" b="1" dirty="0" err="1">
                <a:ea typeface="Calibri"/>
                <a:cs typeface="Times New Roman"/>
              </a:rPr>
              <a:t>Vrsalovic</a:t>
            </a:r>
            <a:r>
              <a:rPr lang="es-AR" sz="1400" b="1" dirty="0">
                <a:ea typeface="Calibri"/>
                <a:cs typeface="Times New Roman"/>
              </a:rPr>
              <a:t> Macías, M.; </a:t>
            </a:r>
            <a:r>
              <a:rPr lang="es-AR" sz="1400" b="1" dirty="0" err="1">
                <a:ea typeface="Calibri"/>
                <a:cs typeface="Times New Roman"/>
              </a:rPr>
              <a:t>Weiss</a:t>
            </a:r>
            <a:r>
              <a:rPr lang="es-AR" sz="1400" b="1" dirty="0">
                <a:ea typeface="Calibri"/>
                <a:cs typeface="Times New Roman"/>
              </a:rPr>
              <a:t> Vega, </a:t>
            </a:r>
            <a:r>
              <a:rPr lang="es-AR" sz="1400" b="1" dirty="0" err="1">
                <a:ea typeface="Calibri"/>
                <a:cs typeface="Times New Roman"/>
              </a:rPr>
              <a:t>F.:Rev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Fac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Odontol</a:t>
            </a:r>
            <a:r>
              <a:rPr lang="es-AR" sz="1400" b="1" dirty="0">
                <a:ea typeface="Calibri"/>
                <a:cs typeface="Times New Roman"/>
              </a:rPr>
              <a:t>. Univ. </a:t>
            </a:r>
            <a:r>
              <a:rPr lang="es-AR" sz="1400" b="1" dirty="0" err="1">
                <a:ea typeface="Calibri"/>
                <a:cs typeface="Times New Roman"/>
              </a:rPr>
              <a:t>Valparaiso</a:t>
            </a:r>
            <a:r>
              <a:rPr lang="es-AR" sz="1400" b="1" dirty="0">
                <a:ea typeface="Calibri"/>
                <a:cs typeface="Times New Roman"/>
              </a:rPr>
              <a:t>; 2(5): 375-383, oct. 2001.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2.Análise do perfil facial masculino adulto </a:t>
            </a:r>
            <a:r>
              <a:rPr lang="es-AR" sz="1400" b="1" dirty="0" err="1">
                <a:ea typeface="Calibri"/>
                <a:cs typeface="Times New Roman"/>
              </a:rPr>
              <a:t>jovem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esteticamente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agradável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em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fotografias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padronizadas</a:t>
            </a:r>
            <a:r>
              <a:rPr lang="es-AR" sz="1400" b="1" dirty="0">
                <a:ea typeface="Calibri"/>
                <a:cs typeface="Times New Roman"/>
              </a:rPr>
              <a:t>: </a:t>
            </a:r>
            <a:r>
              <a:rPr lang="es-AR" sz="1400" b="1" dirty="0" err="1">
                <a:ea typeface="Calibri"/>
                <a:cs typeface="Times New Roman"/>
              </a:rPr>
              <a:t>comparação</a:t>
            </a:r>
            <a:r>
              <a:rPr lang="es-AR" sz="1400" b="1" dirty="0">
                <a:ea typeface="Calibri"/>
                <a:cs typeface="Times New Roman"/>
              </a:rPr>
              <a:t> da </a:t>
            </a:r>
            <a:r>
              <a:rPr lang="es-AR" sz="1400" b="1" dirty="0" err="1">
                <a:ea typeface="Calibri"/>
                <a:cs typeface="Times New Roman"/>
              </a:rPr>
              <a:t>medição</a:t>
            </a:r>
            <a:r>
              <a:rPr lang="es-AR" sz="1400" b="1" dirty="0">
                <a:ea typeface="Calibri"/>
                <a:cs typeface="Times New Roman"/>
              </a:rPr>
              <a:t> manual </a:t>
            </a:r>
            <a:r>
              <a:rPr lang="es-AR" sz="1400" b="1" dirty="0" err="1">
                <a:ea typeface="Calibri"/>
                <a:cs typeface="Times New Roman"/>
              </a:rPr>
              <a:t>com</a:t>
            </a:r>
            <a:r>
              <a:rPr lang="es-AR" sz="1400" b="1" dirty="0">
                <a:ea typeface="Calibri"/>
                <a:cs typeface="Times New Roman"/>
              </a:rPr>
              <a:t> a computadorizada</a:t>
            </a:r>
            <a:r>
              <a:rPr lang="es-AR" sz="1400" b="1" dirty="0" smtClean="0">
                <a:ea typeface="Calibri"/>
                <a:cs typeface="Times New Roman"/>
              </a:rPr>
              <a:t>/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 </a:t>
            </a:r>
            <a:r>
              <a:rPr lang="es-AR" sz="1400" b="1" dirty="0">
                <a:ea typeface="Calibri"/>
                <a:cs typeface="Times New Roman"/>
              </a:rPr>
              <a:t>Facial </a:t>
            </a:r>
            <a:r>
              <a:rPr lang="es-AR" sz="1400" b="1" dirty="0" err="1">
                <a:ea typeface="Calibri"/>
                <a:cs typeface="Times New Roman"/>
              </a:rPr>
              <a:t>profile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analysis</a:t>
            </a:r>
            <a:r>
              <a:rPr lang="es-AR" sz="1400" b="1" dirty="0">
                <a:ea typeface="Calibri"/>
                <a:cs typeface="Times New Roman"/>
              </a:rPr>
              <a:t> of </a:t>
            </a:r>
            <a:r>
              <a:rPr lang="es-AR" sz="1400" b="1" dirty="0" err="1">
                <a:ea typeface="Calibri"/>
                <a:cs typeface="Times New Roman"/>
              </a:rPr>
              <a:t>esthetically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harmonious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young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male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adults</a:t>
            </a:r>
            <a:r>
              <a:rPr lang="es-AR" sz="1400" b="1" dirty="0">
                <a:ea typeface="Calibri"/>
                <a:cs typeface="Times New Roman"/>
              </a:rPr>
              <a:t> in </a:t>
            </a:r>
            <a:r>
              <a:rPr lang="es-AR" sz="1400" b="1" dirty="0" err="1">
                <a:ea typeface="Calibri"/>
                <a:cs typeface="Times New Roman"/>
              </a:rPr>
              <a:t>standardized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photographs</a:t>
            </a:r>
            <a:r>
              <a:rPr lang="es-AR" sz="1400" b="1" dirty="0">
                <a:ea typeface="Calibri"/>
                <a:cs typeface="Times New Roman"/>
              </a:rPr>
              <a:t>: </a:t>
            </a:r>
            <a:r>
              <a:rPr lang="es-AR" sz="1400" b="1" dirty="0" err="1">
                <a:ea typeface="Calibri"/>
                <a:cs typeface="Times New Roman"/>
              </a:rPr>
              <a:t>comparison</a:t>
            </a:r>
            <a:r>
              <a:rPr lang="es-AR" sz="1400" b="1" dirty="0">
                <a:ea typeface="Calibri"/>
                <a:cs typeface="Times New Roman"/>
              </a:rPr>
              <a:t> of manual versus </a:t>
            </a:r>
            <a:r>
              <a:rPr lang="es-AR" sz="1400" b="1" dirty="0" err="1">
                <a:ea typeface="Calibri"/>
                <a:cs typeface="Times New Roman"/>
              </a:rPr>
              <a:t>computerized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measurements</a:t>
            </a:r>
            <a:r>
              <a:rPr lang="es-AR" sz="1400" b="1" dirty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err="1">
                <a:ea typeface="Calibri"/>
                <a:cs typeface="Times New Roman"/>
              </a:rPr>
              <a:t>Schlickmann</a:t>
            </a:r>
            <a:r>
              <a:rPr lang="es-AR" sz="1400" b="1" dirty="0">
                <a:ea typeface="Calibri"/>
                <a:cs typeface="Times New Roman"/>
              </a:rPr>
              <a:t>, I. C. A.; Moro, A.; </a:t>
            </a:r>
            <a:r>
              <a:rPr lang="es-AR" sz="1400" b="1" dirty="0" err="1">
                <a:ea typeface="Calibri"/>
                <a:cs typeface="Times New Roman"/>
              </a:rPr>
              <a:t>Anjos</a:t>
            </a:r>
            <a:r>
              <a:rPr lang="es-AR" sz="1400" b="1" dirty="0">
                <a:ea typeface="Calibri"/>
                <a:cs typeface="Times New Roman"/>
              </a:rPr>
              <a:t>, A. d.: Rev. </a:t>
            </a:r>
            <a:r>
              <a:rPr lang="es-AR" sz="1400" b="1" dirty="0" err="1">
                <a:ea typeface="Calibri"/>
                <a:cs typeface="Times New Roman"/>
              </a:rPr>
              <a:t>dent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press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ortodon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ortopedi</a:t>
            </a:r>
            <a:r>
              <a:rPr lang="es-AR" sz="1400" b="1" dirty="0">
                <a:ea typeface="Calibri"/>
                <a:cs typeface="Times New Roman"/>
              </a:rPr>
              <a:t>. facial; 13(6): 98-107, nov.-</a:t>
            </a:r>
            <a:r>
              <a:rPr lang="es-AR" sz="1400" b="1" dirty="0" err="1">
                <a:ea typeface="Calibri"/>
                <a:cs typeface="Times New Roman"/>
              </a:rPr>
              <a:t>dez</a:t>
            </a:r>
            <a:r>
              <a:rPr lang="es-AR" sz="1400" b="1" dirty="0">
                <a:ea typeface="Calibri"/>
                <a:cs typeface="Times New Roman"/>
              </a:rPr>
              <a:t>. 2008.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3.Análise Facial Subjetiva/ </a:t>
            </a:r>
            <a:r>
              <a:rPr lang="es-AR" sz="1400" b="1" dirty="0" err="1">
                <a:ea typeface="Calibri"/>
                <a:cs typeface="Times New Roman"/>
              </a:rPr>
              <a:t>Subjective</a:t>
            </a:r>
            <a:r>
              <a:rPr lang="es-AR" sz="1400" b="1" dirty="0">
                <a:ea typeface="Calibri"/>
                <a:cs typeface="Times New Roman"/>
              </a:rPr>
              <a:t> Facial </a:t>
            </a:r>
            <a:r>
              <a:rPr lang="es-AR" sz="1400" b="1" dirty="0" err="1">
                <a:ea typeface="Calibri"/>
                <a:cs typeface="Times New Roman"/>
              </a:rPr>
              <a:t>Analysis</a:t>
            </a:r>
            <a:r>
              <a:rPr lang="es-AR" sz="1400" b="1" dirty="0">
                <a:ea typeface="Calibri"/>
                <a:cs typeface="Times New Roman"/>
              </a:rPr>
              <a:t>: Reis, S. A.B.; </a:t>
            </a:r>
            <a:r>
              <a:rPr lang="es-AR" sz="1400" b="1" dirty="0" err="1">
                <a:ea typeface="Calibri"/>
                <a:cs typeface="Times New Roman"/>
              </a:rPr>
              <a:t>Abrão</a:t>
            </a:r>
            <a:r>
              <a:rPr lang="es-AR" sz="1400" b="1" dirty="0">
                <a:ea typeface="Calibri"/>
                <a:cs typeface="Times New Roman"/>
              </a:rPr>
              <a:t>, J.; </a:t>
            </a:r>
            <a:r>
              <a:rPr lang="es-AR" sz="1400" b="1" dirty="0" err="1">
                <a:ea typeface="Calibri"/>
                <a:cs typeface="Times New Roman"/>
              </a:rPr>
              <a:t>Capelozza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Filho</a:t>
            </a:r>
            <a:r>
              <a:rPr lang="es-AR" sz="1400" b="1" dirty="0">
                <a:ea typeface="Calibri"/>
                <a:cs typeface="Times New Roman"/>
              </a:rPr>
              <a:t>, L.; Claro, Cristiane A .A.:</a:t>
            </a:r>
            <a:r>
              <a:rPr lang="es-AR" sz="1400" b="1" dirty="0" err="1">
                <a:ea typeface="Calibri"/>
                <a:cs typeface="Times New Roman"/>
              </a:rPr>
              <a:t>Rev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dent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press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ortodon</a:t>
            </a:r>
            <a:r>
              <a:rPr lang="es-AR" sz="1400" b="1" dirty="0">
                <a:ea typeface="Calibri"/>
                <a:cs typeface="Times New Roman"/>
              </a:rPr>
              <a:t>. </a:t>
            </a:r>
            <a:r>
              <a:rPr lang="es-AR" sz="1400" b="1" dirty="0" err="1">
                <a:ea typeface="Calibri"/>
                <a:cs typeface="Times New Roman"/>
              </a:rPr>
              <a:t>ortopedi</a:t>
            </a:r>
            <a:r>
              <a:rPr lang="es-AR" sz="1400" b="1" dirty="0">
                <a:ea typeface="Calibri"/>
                <a:cs typeface="Times New Roman"/>
              </a:rPr>
              <a:t>. facial</a:t>
            </a:r>
            <a:r>
              <a:rPr lang="es-AR" sz="1400" b="1" dirty="0" smtClean="0"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 </a:t>
            </a:r>
            <a:r>
              <a:rPr lang="es-AR" sz="1400" b="1" dirty="0">
                <a:ea typeface="Calibri"/>
                <a:cs typeface="Times New Roman"/>
              </a:rPr>
              <a:t>11(5): 159-172, set.-</a:t>
            </a:r>
            <a:r>
              <a:rPr lang="es-AR" sz="1400" b="1" dirty="0" err="1">
                <a:ea typeface="Calibri"/>
                <a:cs typeface="Times New Roman"/>
              </a:rPr>
              <a:t>out</a:t>
            </a:r>
            <a:r>
              <a:rPr lang="es-AR" sz="1400" b="1" dirty="0">
                <a:ea typeface="Calibri"/>
                <a:cs typeface="Times New Roman"/>
              </a:rPr>
              <a:t>. 2006.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4.Patients' </a:t>
            </a:r>
            <a:r>
              <a:rPr lang="es-AR" sz="1400" b="1" dirty="0" err="1">
                <a:ea typeface="Calibri"/>
                <a:cs typeface="Times New Roman"/>
              </a:rPr>
              <a:t>self-perception</a:t>
            </a:r>
            <a:r>
              <a:rPr lang="es-AR" sz="1400" b="1" dirty="0">
                <a:ea typeface="Calibri"/>
                <a:cs typeface="Times New Roman"/>
              </a:rPr>
              <a:t> of </a:t>
            </a:r>
            <a:r>
              <a:rPr lang="es-AR" sz="1400" b="1" dirty="0" err="1">
                <a:ea typeface="Calibri"/>
                <a:cs typeface="Times New Roman"/>
              </a:rPr>
              <a:t>dentofacial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attractiveness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before</a:t>
            </a:r>
            <a:r>
              <a:rPr lang="es-AR" sz="1400" b="1" dirty="0">
                <a:ea typeface="Calibri"/>
                <a:cs typeface="Times New Roman"/>
              </a:rPr>
              <a:t> and </a:t>
            </a:r>
            <a:r>
              <a:rPr lang="es-AR" sz="1400" b="1" dirty="0" err="1">
                <a:ea typeface="Calibri"/>
                <a:cs typeface="Times New Roman"/>
              </a:rPr>
              <a:t>after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exposure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to</a:t>
            </a:r>
            <a:r>
              <a:rPr lang="es-AR" sz="1400" b="1" dirty="0">
                <a:ea typeface="Calibri"/>
                <a:cs typeface="Times New Roman"/>
              </a:rPr>
              <a:t> facial </a:t>
            </a:r>
            <a:r>
              <a:rPr lang="es-AR" sz="1400" b="1" dirty="0" err="1">
                <a:ea typeface="Calibri"/>
                <a:cs typeface="Times New Roman"/>
              </a:rPr>
              <a:t>photographs</a:t>
            </a:r>
            <a:r>
              <a:rPr lang="es-AR" sz="1400" b="1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err="1">
                <a:ea typeface="Calibri"/>
                <a:cs typeface="Times New Roman"/>
              </a:rPr>
              <a:t>Bonetti</a:t>
            </a:r>
            <a:r>
              <a:rPr lang="es-AR" sz="1400" b="1" dirty="0">
                <a:ea typeface="Calibri"/>
                <a:cs typeface="Times New Roman"/>
              </a:rPr>
              <a:t> GA, Alberti A, </a:t>
            </a:r>
            <a:r>
              <a:rPr lang="es-AR" sz="1400" b="1" dirty="0" err="1">
                <a:ea typeface="Calibri"/>
                <a:cs typeface="Times New Roman"/>
              </a:rPr>
              <a:t>Sartini</a:t>
            </a:r>
            <a:r>
              <a:rPr lang="es-AR" sz="1400" b="1" dirty="0">
                <a:ea typeface="Calibri"/>
                <a:cs typeface="Times New Roman"/>
              </a:rPr>
              <a:t> C, </a:t>
            </a:r>
            <a:r>
              <a:rPr lang="es-AR" sz="1400" b="1" dirty="0" err="1">
                <a:ea typeface="Calibri"/>
                <a:cs typeface="Times New Roman"/>
              </a:rPr>
              <a:t>Parenti</a:t>
            </a:r>
            <a:r>
              <a:rPr lang="es-AR" sz="1400" b="1" dirty="0">
                <a:ea typeface="Calibri"/>
                <a:cs typeface="Times New Roman"/>
              </a:rPr>
              <a:t> SI.:</a:t>
            </a:r>
            <a:r>
              <a:rPr lang="es-AR" sz="1400" b="1" dirty="0" err="1">
                <a:ea typeface="Calibri"/>
                <a:cs typeface="Times New Roman"/>
              </a:rPr>
              <a:t>University</a:t>
            </a:r>
            <a:r>
              <a:rPr lang="es-AR" sz="1400" b="1" dirty="0">
                <a:ea typeface="Calibri"/>
                <a:cs typeface="Times New Roman"/>
              </a:rPr>
              <a:t> of </a:t>
            </a:r>
            <a:r>
              <a:rPr lang="es-AR" sz="1400" b="1" dirty="0" err="1">
                <a:ea typeface="Calibri"/>
                <a:cs typeface="Times New Roman"/>
              </a:rPr>
              <a:t>Bologna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Bologna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Italy</a:t>
            </a:r>
            <a:r>
              <a:rPr lang="es-AR" sz="1400" b="1" dirty="0">
                <a:ea typeface="Calibri"/>
                <a:cs typeface="Times New Roman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err="1">
                <a:ea typeface="Calibri"/>
                <a:cs typeface="Times New Roman"/>
              </a:rPr>
              <a:t>Angle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Orthod</a:t>
            </a:r>
            <a:r>
              <a:rPr lang="es-AR" sz="1400" b="1" dirty="0">
                <a:ea typeface="Calibri"/>
                <a:cs typeface="Times New Roman"/>
              </a:rPr>
              <a:t>. 2011 May;81(3):517-24. </a:t>
            </a:r>
            <a:r>
              <a:rPr lang="es-AR" sz="1400" b="1" dirty="0" err="1">
                <a:ea typeface="Calibri"/>
                <a:cs typeface="Times New Roman"/>
              </a:rPr>
              <a:t>Epub</a:t>
            </a:r>
            <a:r>
              <a:rPr lang="es-AR" sz="1400" b="1" dirty="0">
                <a:ea typeface="Calibri"/>
                <a:cs typeface="Times New Roman"/>
              </a:rPr>
              <a:t> 2011 Feb 7.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5.Tejidos Blandos para el próximo milenio. Segunda parte.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Dr. G. </a:t>
            </a:r>
            <a:r>
              <a:rPr lang="es-AR" sz="1400" b="1" dirty="0" err="1">
                <a:ea typeface="Calibri"/>
                <a:cs typeface="Times New Roman"/>
              </a:rPr>
              <a:t>Grinspon</a:t>
            </a:r>
            <a:r>
              <a:rPr lang="es-AR" sz="1400" b="1" dirty="0">
                <a:ea typeface="Calibri"/>
                <a:cs typeface="Times New Roman"/>
              </a:rPr>
              <a:t> .Ortodoncia, 65(130) Jul-dic.2001 : 91-103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6.Los ideales de la estética facial en la cultura occidental/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ideals</a:t>
            </a:r>
            <a:r>
              <a:rPr lang="es-AR" sz="1400" b="1" dirty="0">
                <a:ea typeface="Calibri"/>
                <a:cs typeface="Times New Roman"/>
              </a:rPr>
              <a:t> of facial </a:t>
            </a:r>
            <a:r>
              <a:rPr lang="es-AR" sz="1400" b="1" dirty="0" err="1">
                <a:ea typeface="Calibri"/>
                <a:cs typeface="Times New Roman"/>
              </a:rPr>
              <a:t>esthetics</a:t>
            </a:r>
            <a:r>
              <a:rPr lang="es-AR" sz="1400" b="1" dirty="0">
                <a:ea typeface="Calibri"/>
                <a:cs typeface="Times New Roman"/>
              </a:rPr>
              <a:t> in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western culture. Prof. Dra. </a:t>
            </a:r>
            <a:r>
              <a:rPr lang="es-AR" sz="1400" b="1" dirty="0" err="1">
                <a:ea typeface="Calibri"/>
                <a:cs typeface="Times New Roman"/>
              </a:rPr>
              <a:t>Mateu</a:t>
            </a:r>
            <a:r>
              <a:rPr lang="es-AR" sz="1400" b="1" dirty="0">
                <a:ea typeface="Calibri"/>
                <a:cs typeface="Times New Roman"/>
              </a:rPr>
              <a:t>, María Eugenia; </a:t>
            </a:r>
            <a:r>
              <a:rPr lang="es-AR" sz="1400" b="1" dirty="0" err="1">
                <a:ea typeface="Calibri"/>
                <a:cs typeface="Times New Roman"/>
              </a:rPr>
              <a:t>Ostojic</a:t>
            </a:r>
            <a:r>
              <a:rPr lang="es-AR" sz="1400" b="1" dirty="0">
                <a:ea typeface="Calibri"/>
                <a:cs typeface="Times New Roman"/>
              </a:rPr>
              <a:t>, Eduardo Alejandro</a:t>
            </a:r>
            <a:r>
              <a:rPr lang="es-AR" sz="1400" b="1" dirty="0" smtClean="0"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Dosreis</a:t>
            </a:r>
            <a:r>
              <a:rPr lang="es-AR" sz="1400" b="1" dirty="0">
                <a:ea typeface="Calibri"/>
                <a:cs typeface="Times New Roman"/>
              </a:rPr>
              <a:t>, Nora:  </a:t>
            </a:r>
            <a:r>
              <a:rPr lang="es-AR" sz="1400" b="1" dirty="0" err="1">
                <a:ea typeface="Calibri"/>
                <a:cs typeface="Times New Roman"/>
              </a:rPr>
              <a:t>Investig</a:t>
            </a:r>
            <a:r>
              <a:rPr lang="es-AR" sz="1400" b="1" dirty="0">
                <a:ea typeface="Calibri"/>
                <a:cs typeface="Times New Roman"/>
              </a:rPr>
              <a:t>. docencia; 2(4): 8-11, sept. 2001.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7.La ortodoncia, el arte y la estética/ </a:t>
            </a:r>
            <a:r>
              <a:rPr lang="es-AR" sz="1400" b="1" dirty="0" err="1">
                <a:ea typeface="Calibri"/>
                <a:cs typeface="Times New Roman"/>
              </a:rPr>
              <a:t>Orthodontics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art and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esthetics</a:t>
            </a:r>
            <a:r>
              <a:rPr lang="es-AR" sz="1400" b="1" dirty="0">
                <a:ea typeface="Calibri"/>
                <a:cs typeface="Times New Roman"/>
              </a:rPr>
              <a:t> :</a:t>
            </a:r>
            <a:r>
              <a:rPr lang="es-AR" sz="1400" b="1" dirty="0" err="1">
                <a:ea typeface="Calibri"/>
                <a:cs typeface="Times New Roman"/>
              </a:rPr>
              <a:t>Sussman</a:t>
            </a:r>
            <a:r>
              <a:rPr lang="es-AR" sz="1400" b="1" dirty="0">
                <a:ea typeface="Calibri"/>
                <a:cs typeface="Times New Roman"/>
              </a:rPr>
              <a:t>, Eduardo; </a:t>
            </a:r>
            <a:r>
              <a:rPr lang="es-AR" sz="1400" b="1" dirty="0" err="1">
                <a:ea typeface="Calibri"/>
                <a:cs typeface="Times New Roman"/>
              </a:rPr>
              <a:t>Melamed</a:t>
            </a:r>
            <a:r>
              <a:rPr lang="es-AR" sz="1400" b="1" dirty="0">
                <a:ea typeface="Calibri"/>
                <a:cs typeface="Times New Roman"/>
              </a:rPr>
              <a:t>, </a:t>
            </a:r>
            <a:r>
              <a:rPr lang="es-AR" sz="1400" b="1" dirty="0" err="1">
                <a:ea typeface="Calibri"/>
                <a:cs typeface="Times New Roman"/>
              </a:rPr>
              <a:t>Beatríz</a:t>
            </a:r>
            <a:r>
              <a:rPr lang="es-AR" sz="1400" b="1" dirty="0">
                <a:ea typeface="Calibri"/>
                <a:cs typeface="Times New Roman"/>
              </a:rPr>
              <a:t>:  </a:t>
            </a:r>
            <a:r>
              <a:rPr lang="es-AR" sz="1400" b="1" dirty="0" err="1">
                <a:ea typeface="Calibri"/>
                <a:cs typeface="Times New Roman"/>
              </a:rPr>
              <a:t>Rev</a:t>
            </a:r>
            <a:r>
              <a:rPr lang="es-AR" sz="1400" b="1" dirty="0">
                <a:ea typeface="Calibri"/>
                <a:cs typeface="Times New Roman"/>
              </a:rPr>
              <a:t> Ateneo Argent </a:t>
            </a:r>
            <a:r>
              <a:rPr lang="es-AR" sz="1400" b="1" dirty="0" err="1">
                <a:ea typeface="Calibri"/>
                <a:cs typeface="Times New Roman"/>
              </a:rPr>
              <a:t>Odontol</a:t>
            </a:r>
            <a:r>
              <a:rPr lang="es-AR" sz="1400" b="1" dirty="0">
                <a:ea typeface="Calibri"/>
                <a:cs typeface="Times New Roman"/>
              </a:rPr>
              <a:t>; 27(1): 11-30, ene.-dic. 1991.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8.Los nuevos conceptos de estética insertados en el VTO/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esthetic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concepts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inserted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into</a:t>
            </a:r>
            <a:r>
              <a:rPr lang="es-AR" sz="1400" b="1" dirty="0">
                <a:ea typeface="Calibri"/>
                <a:cs typeface="Times New Roman"/>
              </a:rPr>
              <a:t> VTO .Dos Reis, Norma; </a:t>
            </a:r>
            <a:r>
              <a:rPr lang="es-AR" sz="1400" b="1" dirty="0" err="1">
                <a:ea typeface="Calibri"/>
                <a:cs typeface="Times New Roman"/>
              </a:rPr>
              <a:t>Mateu</a:t>
            </a:r>
            <a:r>
              <a:rPr lang="es-AR" sz="1400" b="1" dirty="0">
                <a:ea typeface="Calibri"/>
                <a:cs typeface="Times New Roman"/>
              </a:rPr>
              <a:t>, María Eugenia: </a:t>
            </a:r>
            <a:r>
              <a:rPr lang="es-AR" sz="1400" b="1" dirty="0" err="1">
                <a:ea typeface="Calibri"/>
                <a:cs typeface="Times New Roman"/>
              </a:rPr>
              <a:t>Rev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Circ</a:t>
            </a:r>
            <a:r>
              <a:rPr lang="es-AR" sz="1400" b="1" dirty="0">
                <a:ea typeface="Calibri"/>
                <a:cs typeface="Times New Roman"/>
              </a:rPr>
              <a:t> Argent </a:t>
            </a:r>
            <a:r>
              <a:rPr lang="es-AR" sz="1400" b="1" dirty="0" err="1">
                <a:ea typeface="Calibri"/>
                <a:cs typeface="Times New Roman"/>
              </a:rPr>
              <a:t>Odontol</a:t>
            </a:r>
            <a:r>
              <a:rPr lang="es-AR" sz="1400" b="1" dirty="0" smtClean="0"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 </a:t>
            </a:r>
            <a:r>
              <a:rPr lang="es-AR" sz="1400" b="1" dirty="0">
                <a:ea typeface="Calibri"/>
                <a:cs typeface="Times New Roman"/>
              </a:rPr>
              <a:t>31(192): 22-: 24-22, 24, ago. 2004.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>
                <a:ea typeface="Calibri"/>
                <a:cs typeface="Times New Roman"/>
              </a:rPr>
              <a:t>9.La </a:t>
            </a:r>
            <a:r>
              <a:rPr lang="es-AR" sz="1400" b="1" dirty="0" err="1">
                <a:ea typeface="Calibri"/>
                <a:cs typeface="Times New Roman"/>
              </a:rPr>
              <a:t>éstetica</a:t>
            </a:r>
            <a:r>
              <a:rPr lang="es-AR" sz="1400" b="1" dirty="0">
                <a:ea typeface="Calibri"/>
                <a:cs typeface="Times New Roman"/>
              </a:rPr>
              <a:t> de los tejidos blandos y su relación con los movimientos dentarios/ </a:t>
            </a:r>
            <a:r>
              <a:rPr lang="es-AR" sz="1400" b="1" dirty="0" err="1">
                <a:ea typeface="Calibri"/>
                <a:cs typeface="Times New Roman"/>
              </a:rPr>
              <a:t>Soft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tissue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aesthetic</a:t>
            </a:r>
            <a:r>
              <a:rPr lang="es-AR" sz="1400" b="1" dirty="0">
                <a:ea typeface="Calibri"/>
                <a:cs typeface="Times New Roman"/>
              </a:rPr>
              <a:t> and </a:t>
            </a:r>
            <a:r>
              <a:rPr lang="es-AR" sz="1400" b="1" dirty="0" err="1">
                <a:ea typeface="Calibri"/>
                <a:cs typeface="Times New Roman"/>
              </a:rPr>
              <a:t>the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relationship</a:t>
            </a:r>
            <a:r>
              <a:rPr lang="es-AR" sz="1400" b="1" dirty="0">
                <a:ea typeface="Calibri"/>
                <a:cs typeface="Times New Roman"/>
              </a:rPr>
              <a:t> </a:t>
            </a:r>
            <a:r>
              <a:rPr lang="es-AR" sz="1400" b="1" dirty="0" err="1">
                <a:ea typeface="Calibri"/>
                <a:cs typeface="Times New Roman"/>
              </a:rPr>
              <a:t>with</a:t>
            </a:r>
            <a:r>
              <a:rPr lang="es-AR" sz="1400" b="1" dirty="0">
                <a:ea typeface="Calibri"/>
                <a:cs typeface="Times New Roman"/>
              </a:rPr>
              <a:t> dental </a:t>
            </a:r>
            <a:r>
              <a:rPr lang="es-AR" sz="1400" b="1" dirty="0" err="1">
                <a:ea typeface="Calibri"/>
                <a:cs typeface="Times New Roman"/>
              </a:rPr>
              <a:t>movements</a:t>
            </a:r>
            <a:r>
              <a:rPr lang="es-AR" sz="1400" b="1" dirty="0">
                <a:ea typeface="Calibri"/>
                <a:cs typeface="Times New Roman"/>
              </a:rPr>
              <a:t>: </a:t>
            </a:r>
            <a:r>
              <a:rPr lang="es-AR" sz="1400" b="1" dirty="0" err="1">
                <a:ea typeface="Calibri"/>
                <a:cs typeface="Times New Roman"/>
              </a:rPr>
              <a:t>Bardeci</a:t>
            </a:r>
            <a:r>
              <a:rPr lang="es-AR" sz="1400" b="1" dirty="0">
                <a:ea typeface="Calibri"/>
                <a:cs typeface="Times New Roman"/>
              </a:rPr>
              <a:t>, G.; </a:t>
            </a:r>
            <a:r>
              <a:rPr lang="es-AR" sz="1400" b="1" dirty="0" err="1">
                <a:ea typeface="Calibri"/>
                <a:cs typeface="Times New Roman"/>
              </a:rPr>
              <a:t>Pruzzo</a:t>
            </a:r>
            <a:r>
              <a:rPr lang="es-AR" sz="1400" b="1" dirty="0">
                <a:ea typeface="Calibri"/>
                <a:cs typeface="Times New Roman"/>
              </a:rPr>
              <a:t>, C</a:t>
            </a:r>
            <a:r>
              <a:rPr lang="es-AR" sz="1400" b="1" dirty="0" smtClean="0">
                <a:ea typeface="Calibri"/>
                <a:cs typeface="Times New Roman"/>
              </a:rPr>
              <a:t>.: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ea typeface="Calibri"/>
                <a:cs typeface="Times New Roman"/>
              </a:rPr>
              <a:t> </a:t>
            </a:r>
            <a:r>
              <a:rPr lang="es-AR" sz="1400" b="1" dirty="0">
                <a:ea typeface="Calibri"/>
                <a:cs typeface="Times New Roman"/>
              </a:rPr>
              <a:t>Ortodoncia; 72(145): 46-60, ene.-jun. 2009.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AR" sz="9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9600" b="1" dirty="0">
                <a:ea typeface="Calibri"/>
                <a:cs typeface="Times New Roman"/>
              </a:rPr>
              <a:t> </a:t>
            </a:r>
            <a:endParaRPr lang="es-AR" sz="4000" dirty="0">
              <a:ea typeface="Calibri"/>
              <a:cs typeface="Times New Roman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306351"/>
            <a:ext cx="32403825" cy="302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1137" y="28667982"/>
            <a:ext cx="3278356" cy="443233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" name="15 CuadroTexto"/>
          <p:cNvSpPr txBox="1"/>
          <p:nvPr/>
        </p:nvSpPr>
        <p:spPr>
          <a:xfrm>
            <a:off x="16416339" y="7843716"/>
            <a:ext cx="14716228" cy="13265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600" b="1" dirty="0" smtClean="0"/>
          </a:p>
          <a:p>
            <a:r>
              <a:rPr lang="en-US" sz="4000" b="1" dirty="0" smtClean="0"/>
              <a:t>ABSTRACT:</a:t>
            </a:r>
            <a:r>
              <a:rPr lang="es-AR" sz="4000" dirty="0" smtClean="0"/>
              <a:t> </a:t>
            </a:r>
            <a:r>
              <a:rPr lang="es-AR" sz="4000" dirty="0" err="1" smtClean="0"/>
              <a:t>Introducing</a:t>
            </a:r>
            <a:r>
              <a:rPr lang="es-AR" sz="4000" dirty="0" smtClean="0"/>
              <a:t> a </a:t>
            </a:r>
            <a:r>
              <a:rPr lang="es-AR" sz="4000" dirty="0" err="1" smtClean="0"/>
              <a:t>scale</a:t>
            </a:r>
            <a:r>
              <a:rPr lang="es-AR" sz="4000" dirty="0" smtClean="0"/>
              <a:t> in facial </a:t>
            </a:r>
            <a:r>
              <a:rPr lang="es-AR" sz="4000" dirty="0" err="1" smtClean="0"/>
              <a:t>photographs</a:t>
            </a:r>
            <a:r>
              <a:rPr lang="es-AR" sz="4000" dirty="0" smtClean="0"/>
              <a:t> </a:t>
            </a:r>
            <a:r>
              <a:rPr lang="es-AR" sz="4000" dirty="0" err="1" smtClean="0"/>
              <a:t>is</a:t>
            </a:r>
            <a:r>
              <a:rPr lang="es-AR" sz="4000" dirty="0" smtClean="0"/>
              <a:t> </a:t>
            </a:r>
            <a:r>
              <a:rPr lang="es-AR" sz="4000" dirty="0" err="1" smtClean="0"/>
              <a:t>possible</a:t>
            </a:r>
            <a:r>
              <a:rPr lang="es-AR" sz="4000" dirty="0" smtClean="0"/>
              <a:t> </a:t>
            </a:r>
            <a:r>
              <a:rPr lang="es-AR" sz="4000" dirty="0" err="1" smtClean="0"/>
              <a:t>to</a:t>
            </a:r>
            <a:r>
              <a:rPr lang="es-AR" sz="4000" dirty="0" smtClean="0"/>
              <a:t> compare </a:t>
            </a:r>
            <a:r>
              <a:rPr lang="es-AR" sz="4000" dirty="0" err="1" smtClean="0"/>
              <a:t>changes</a:t>
            </a:r>
            <a:r>
              <a:rPr lang="es-AR" sz="4000" dirty="0" smtClean="0"/>
              <a:t> </a:t>
            </a:r>
            <a:r>
              <a:rPr lang="es-AR" sz="4000" dirty="0" err="1" smtClean="0"/>
              <a:t>over</a:t>
            </a:r>
            <a:r>
              <a:rPr lang="es-AR" sz="4000" dirty="0" smtClean="0"/>
              <a:t> time.</a:t>
            </a:r>
          </a:p>
          <a:p>
            <a:endParaRPr lang="es-AR" sz="4000" dirty="0" smtClean="0"/>
          </a:p>
          <a:p>
            <a:r>
              <a:rPr lang="es-AR" sz="4000" b="1" dirty="0" smtClean="0"/>
              <a:t>INTRODUCTION: </a:t>
            </a:r>
            <a:r>
              <a:rPr lang="es-AR" sz="4000" dirty="0" err="1" smtClean="0"/>
              <a:t>We</a:t>
            </a:r>
            <a:r>
              <a:rPr lang="es-AR" sz="4000" dirty="0" smtClean="0"/>
              <a:t> </a:t>
            </a:r>
            <a:r>
              <a:rPr lang="es-AR" sz="4000" dirty="0" err="1" smtClean="0"/>
              <a:t>know</a:t>
            </a:r>
            <a:r>
              <a:rPr lang="es-AR" sz="4000" dirty="0" smtClean="0"/>
              <a:t> </a:t>
            </a:r>
            <a:r>
              <a:rPr lang="es-AR" sz="4000" dirty="0" err="1" smtClean="0"/>
              <a:t>that</a:t>
            </a:r>
            <a:r>
              <a:rPr lang="es-AR" sz="4000" dirty="0" smtClean="0"/>
              <a:t> </a:t>
            </a:r>
            <a:r>
              <a:rPr lang="es-AR" sz="4000" dirty="0" err="1" smtClean="0"/>
              <a:t>the</a:t>
            </a:r>
            <a:r>
              <a:rPr lang="es-AR" sz="4000" dirty="0" smtClean="0"/>
              <a:t> </a:t>
            </a:r>
            <a:r>
              <a:rPr lang="es-AR" sz="4000" dirty="0" err="1" smtClean="0"/>
              <a:t>face</a:t>
            </a:r>
            <a:r>
              <a:rPr lang="es-AR" sz="4000" dirty="0" smtClean="0"/>
              <a:t> </a:t>
            </a:r>
            <a:r>
              <a:rPr lang="es-AR" sz="4000" dirty="0" err="1" smtClean="0"/>
              <a:t>is</a:t>
            </a:r>
            <a:r>
              <a:rPr lang="es-AR" sz="4000" dirty="0" smtClean="0"/>
              <a:t> </a:t>
            </a:r>
            <a:r>
              <a:rPr lang="es-AR" sz="4000" dirty="0" err="1" smtClean="0"/>
              <a:t>becoming</a:t>
            </a:r>
            <a:r>
              <a:rPr lang="es-AR" sz="4000" dirty="0" smtClean="0"/>
              <a:t> more </a:t>
            </a:r>
            <a:r>
              <a:rPr lang="es-AR" sz="4000" dirty="0" err="1" smtClean="0"/>
              <a:t>influential</a:t>
            </a:r>
            <a:r>
              <a:rPr lang="es-AR" sz="4000" dirty="0" smtClean="0"/>
              <a:t> in </a:t>
            </a:r>
            <a:r>
              <a:rPr lang="es-AR" sz="4000" dirty="0" err="1" smtClean="0"/>
              <a:t>making</a:t>
            </a:r>
            <a:r>
              <a:rPr lang="es-AR" sz="4000" dirty="0" smtClean="0"/>
              <a:t> </a:t>
            </a:r>
            <a:r>
              <a:rPr lang="es-AR" sz="4000" dirty="0" err="1" smtClean="0"/>
              <a:t>treatment</a:t>
            </a:r>
            <a:r>
              <a:rPr lang="es-AR" sz="4000" dirty="0" smtClean="0"/>
              <a:t> </a:t>
            </a:r>
            <a:r>
              <a:rPr lang="es-AR" sz="4000" dirty="0" err="1" smtClean="0"/>
              <a:t>decisions</a:t>
            </a:r>
            <a:r>
              <a:rPr lang="es-AR" sz="4000" dirty="0" smtClean="0"/>
              <a:t> in Orthodontics.</a:t>
            </a:r>
            <a:r>
              <a:rPr lang="es-AR" sz="4000" baseline="30000" dirty="0" smtClean="0"/>
              <a:t>1,2,3,4,5,6,7,8,9</a:t>
            </a:r>
            <a:r>
              <a:rPr lang="es-AR" sz="4000" dirty="0" smtClean="0"/>
              <a:t> Facial </a:t>
            </a:r>
            <a:r>
              <a:rPr lang="es-AR" sz="4000" dirty="0" err="1" smtClean="0"/>
              <a:t>Photographs</a:t>
            </a:r>
            <a:r>
              <a:rPr lang="es-AR" sz="4000" dirty="0" smtClean="0"/>
              <a:t> </a:t>
            </a:r>
            <a:r>
              <a:rPr lang="es-AR" sz="4000" dirty="0" err="1" smtClean="0"/>
              <a:t>images</a:t>
            </a:r>
            <a:r>
              <a:rPr lang="es-AR" sz="4000" dirty="0" smtClean="0"/>
              <a:t> </a:t>
            </a:r>
            <a:r>
              <a:rPr lang="es-AR" sz="4000" dirty="0" err="1" smtClean="0"/>
              <a:t>taken</a:t>
            </a:r>
            <a:r>
              <a:rPr lang="es-AR" sz="4000" dirty="0" smtClean="0"/>
              <a:t> </a:t>
            </a:r>
            <a:r>
              <a:rPr lang="es-AR" sz="4000" dirty="0" err="1" smtClean="0"/>
              <a:t>over</a:t>
            </a:r>
            <a:r>
              <a:rPr lang="es-AR" sz="4000" dirty="0" smtClean="0"/>
              <a:t> time, in </a:t>
            </a:r>
            <a:r>
              <a:rPr lang="es-AR" sz="4000" dirty="0" err="1" smtClean="0"/>
              <a:t>treatment</a:t>
            </a:r>
            <a:r>
              <a:rPr lang="es-AR" sz="4000" dirty="0" smtClean="0"/>
              <a:t> </a:t>
            </a:r>
            <a:r>
              <a:rPr lang="es-AR" sz="4000" dirty="0" err="1" smtClean="0"/>
              <a:t>or</a:t>
            </a:r>
            <a:r>
              <a:rPr lang="es-AR" sz="4000" dirty="0" smtClean="0"/>
              <a:t> </a:t>
            </a:r>
            <a:r>
              <a:rPr lang="es-AR" sz="4000" dirty="0" err="1" smtClean="0"/>
              <a:t>not</a:t>
            </a:r>
            <a:r>
              <a:rPr lang="es-AR" sz="4000" dirty="0" smtClean="0"/>
              <a:t>, </a:t>
            </a:r>
            <a:r>
              <a:rPr lang="es-AR" sz="4000" dirty="0" err="1" smtClean="0"/>
              <a:t>should</a:t>
            </a:r>
            <a:r>
              <a:rPr lang="es-AR" sz="4000" dirty="0" smtClean="0"/>
              <a:t> </a:t>
            </a:r>
            <a:r>
              <a:rPr lang="es-AR" sz="4000" dirty="0" err="1" smtClean="0"/>
              <a:t>be</a:t>
            </a:r>
            <a:r>
              <a:rPr lang="es-AR" sz="4000" dirty="0" smtClean="0"/>
              <a:t> </a:t>
            </a:r>
            <a:r>
              <a:rPr lang="es-AR" sz="4000" dirty="0" err="1" smtClean="0"/>
              <a:t>possible</a:t>
            </a:r>
            <a:r>
              <a:rPr lang="es-AR" sz="4000" dirty="0" smtClean="0"/>
              <a:t> </a:t>
            </a:r>
            <a:r>
              <a:rPr lang="es-AR" sz="4000" dirty="0" err="1" smtClean="0"/>
              <a:t>to</a:t>
            </a:r>
            <a:r>
              <a:rPr lang="es-AR" sz="4000" dirty="0" smtClean="0"/>
              <a:t> compare </a:t>
            </a:r>
            <a:r>
              <a:rPr lang="es-AR" sz="4000" dirty="0" err="1" smtClean="0"/>
              <a:t>each</a:t>
            </a:r>
            <a:r>
              <a:rPr lang="es-AR" sz="4000" dirty="0" smtClean="0"/>
              <a:t> </a:t>
            </a:r>
            <a:r>
              <a:rPr lang="es-AR" sz="4000" dirty="0" err="1" smtClean="0"/>
              <a:t>other</a:t>
            </a:r>
            <a:r>
              <a:rPr lang="es-AR" sz="4000" dirty="0" smtClean="0"/>
              <a:t>, in </a:t>
            </a:r>
            <a:r>
              <a:rPr lang="es-AR" sz="4000" dirty="0" err="1" smtClean="0"/>
              <a:t>order</a:t>
            </a:r>
            <a:r>
              <a:rPr lang="es-AR" sz="4000" dirty="0" smtClean="0"/>
              <a:t> </a:t>
            </a:r>
            <a:r>
              <a:rPr lang="es-AR" sz="4000" dirty="0" err="1" smtClean="0"/>
              <a:t>to</a:t>
            </a:r>
            <a:r>
              <a:rPr lang="es-AR" sz="4000" dirty="0" smtClean="0"/>
              <a:t> observe </a:t>
            </a:r>
            <a:r>
              <a:rPr lang="es-AR" sz="4000" dirty="0" err="1" smtClean="0"/>
              <a:t>the</a:t>
            </a:r>
            <a:r>
              <a:rPr lang="es-AR" sz="4000" dirty="0" smtClean="0"/>
              <a:t> </a:t>
            </a:r>
            <a:r>
              <a:rPr lang="es-AR" sz="4000" dirty="0" err="1" smtClean="0"/>
              <a:t>evolution</a:t>
            </a:r>
            <a:r>
              <a:rPr lang="es-AR" sz="4000" dirty="0" smtClean="0"/>
              <a:t> of a </a:t>
            </a:r>
            <a:r>
              <a:rPr lang="es-AR" sz="4000" dirty="0" err="1" smtClean="0"/>
              <a:t>patient</a:t>
            </a:r>
            <a:r>
              <a:rPr lang="es-AR" sz="4000" dirty="0" smtClean="0"/>
              <a:t> at </a:t>
            </a:r>
            <a:r>
              <a:rPr lang="es-AR" sz="4000" dirty="0" err="1" smtClean="0"/>
              <a:t>that</a:t>
            </a:r>
            <a:r>
              <a:rPr lang="es-AR" sz="4000" dirty="0" smtClean="0"/>
              <a:t> particular  time.</a:t>
            </a:r>
            <a:r>
              <a:rPr lang="es-AR" sz="4000" baseline="30000" dirty="0" smtClean="0"/>
              <a:t>10,11,12</a:t>
            </a:r>
            <a:r>
              <a:rPr lang="es-AR" sz="4000" dirty="0" smtClean="0"/>
              <a:t> So </a:t>
            </a:r>
            <a:r>
              <a:rPr lang="es-AR" sz="4000" dirty="0" err="1" smtClean="0"/>
              <a:t>far</a:t>
            </a:r>
            <a:r>
              <a:rPr lang="es-AR" sz="4000" dirty="0" smtClean="0"/>
              <a:t> </a:t>
            </a:r>
            <a:r>
              <a:rPr lang="es-AR" sz="4000" dirty="0" err="1" smtClean="0"/>
              <a:t>there</a:t>
            </a:r>
            <a:r>
              <a:rPr lang="es-AR" sz="4000" dirty="0" smtClean="0"/>
              <a:t> are no </a:t>
            </a:r>
            <a:r>
              <a:rPr lang="es-AR" sz="4000" dirty="0" err="1" smtClean="0"/>
              <a:t>elements</a:t>
            </a:r>
            <a:r>
              <a:rPr lang="es-AR" sz="4000" dirty="0" smtClean="0"/>
              <a:t> </a:t>
            </a:r>
            <a:r>
              <a:rPr lang="es-AR" sz="4000" dirty="0" err="1" smtClean="0"/>
              <a:t>that</a:t>
            </a:r>
            <a:r>
              <a:rPr lang="es-AR" sz="4000" dirty="0" smtClean="0"/>
              <a:t> </a:t>
            </a:r>
            <a:r>
              <a:rPr lang="es-AR" sz="4000" dirty="0" err="1" smtClean="0"/>
              <a:t>allow</a:t>
            </a:r>
            <a:r>
              <a:rPr lang="es-AR" sz="4000" dirty="0" smtClean="0"/>
              <a:t> </a:t>
            </a:r>
            <a:r>
              <a:rPr lang="es-AR" sz="4000" dirty="0" err="1" smtClean="0"/>
              <a:t>such</a:t>
            </a:r>
            <a:r>
              <a:rPr lang="es-AR" sz="4000" dirty="0" smtClean="0"/>
              <a:t> </a:t>
            </a:r>
            <a:r>
              <a:rPr lang="es-AR" sz="4000" dirty="0" err="1" smtClean="0"/>
              <a:t>observation</a:t>
            </a:r>
            <a:r>
              <a:rPr lang="es-AR" sz="4000" dirty="0" smtClean="0"/>
              <a:t> </a:t>
            </a:r>
            <a:r>
              <a:rPr lang="es-AR" sz="4000" dirty="0" err="1" smtClean="0"/>
              <a:t>with</a:t>
            </a:r>
            <a:r>
              <a:rPr lang="es-AR" sz="4000" dirty="0" smtClean="0"/>
              <a:t> </a:t>
            </a:r>
            <a:r>
              <a:rPr lang="es-AR" sz="4000" dirty="0" err="1" smtClean="0"/>
              <a:t>scientific</a:t>
            </a:r>
            <a:r>
              <a:rPr lang="es-AR" sz="4000" dirty="0" smtClean="0"/>
              <a:t> rigor,</a:t>
            </a:r>
            <a:r>
              <a:rPr lang="es-AR" sz="4000" baseline="30000" dirty="0" smtClean="0"/>
              <a:t>13,14</a:t>
            </a:r>
            <a:r>
              <a:rPr lang="es-AR" sz="4000" dirty="0" smtClean="0"/>
              <a:t> </a:t>
            </a:r>
            <a:r>
              <a:rPr lang="es-AR" sz="4000" dirty="0" err="1" smtClean="0"/>
              <a:t>facilitating</a:t>
            </a:r>
            <a:r>
              <a:rPr lang="es-AR" sz="4000" dirty="0" smtClean="0"/>
              <a:t/>
            </a:r>
            <a:br>
              <a:rPr lang="es-AR" sz="4000" dirty="0" smtClean="0"/>
            </a:br>
            <a:r>
              <a:rPr lang="es-AR" sz="4000" dirty="0" err="1" smtClean="0"/>
              <a:t>task</a:t>
            </a:r>
            <a:r>
              <a:rPr lang="es-AR" sz="4000" dirty="0" smtClean="0"/>
              <a:t> </a:t>
            </a:r>
            <a:r>
              <a:rPr lang="es-AR" sz="4000" dirty="0" err="1" smtClean="0"/>
              <a:t>without</a:t>
            </a:r>
            <a:r>
              <a:rPr lang="es-AR" sz="4000" dirty="0" smtClean="0"/>
              <a:t> </a:t>
            </a:r>
            <a:r>
              <a:rPr lang="es-AR" sz="4000" dirty="0" err="1" smtClean="0"/>
              <a:t>the</a:t>
            </a:r>
            <a:r>
              <a:rPr lang="es-AR" sz="4000" dirty="0" smtClean="0"/>
              <a:t> use of </a:t>
            </a:r>
            <a:r>
              <a:rPr lang="es-AR" sz="4000" dirty="0" err="1" smtClean="0"/>
              <a:t>auxiliary</a:t>
            </a:r>
            <a:r>
              <a:rPr lang="es-AR" sz="4000" dirty="0" smtClean="0"/>
              <a:t> </a:t>
            </a:r>
            <a:r>
              <a:rPr lang="es-AR" sz="4000" dirty="0" err="1" smtClean="0"/>
              <a:t>diagnostic</a:t>
            </a:r>
            <a:r>
              <a:rPr lang="es-AR" sz="4000" dirty="0" smtClean="0"/>
              <a:t> </a:t>
            </a:r>
            <a:r>
              <a:rPr lang="es-AR" sz="4000" dirty="0" err="1" smtClean="0"/>
              <a:t>methods</a:t>
            </a:r>
            <a:r>
              <a:rPr lang="es-AR" sz="4000" dirty="0" smtClean="0"/>
              <a:t> </a:t>
            </a:r>
            <a:r>
              <a:rPr lang="es-AR" sz="4000" dirty="0" err="1" smtClean="0"/>
              <a:t>such</a:t>
            </a:r>
            <a:r>
              <a:rPr lang="es-AR" sz="4000" dirty="0" smtClean="0"/>
              <a:t> as x-rays.</a:t>
            </a:r>
            <a:r>
              <a:rPr lang="es-AR" sz="4000" baseline="30000" dirty="0" smtClean="0"/>
              <a:t>15,16,17,18,19,20,21</a:t>
            </a:r>
            <a:r>
              <a:rPr lang="es-AR" sz="4000" dirty="0" smtClean="0"/>
              <a:t> </a:t>
            </a:r>
            <a:r>
              <a:rPr lang="es-AR" sz="4000" dirty="0" err="1" smtClean="0"/>
              <a:t>Therefore</a:t>
            </a:r>
            <a:r>
              <a:rPr lang="es-AR" sz="4000" dirty="0" smtClean="0"/>
              <a:t> </a:t>
            </a:r>
            <a:r>
              <a:rPr lang="es-AR" sz="4000" dirty="0" err="1" smtClean="0"/>
              <a:t>we</a:t>
            </a:r>
            <a:r>
              <a:rPr lang="es-AR" sz="4000" dirty="0" smtClean="0"/>
              <a:t> </a:t>
            </a:r>
            <a:r>
              <a:rPr lang="es-AR" sz="4000" dirty="0" err="1" smtClean="0"/>
              <a:t>devised</a:t>
            </a:r>
            <a:r>
              <a:rPr lang="es-AR" sz="4000" dirty="0" smtClean="0"/>
              <a:t> a simple </a:t>
            </a:r>
            <a:r>
              <a:rPr lang="es-AR" sz="4000" dirty="0" err="1" smtClean="0"/>
              <a:t>reference</a:t>
            </a:r>
            <a:r>
              <a:rPr lang="es-AR" sz="4000" dirty="0" smtClean="0"/>
              <a:t> </a:t>
            </a:r>
            <a:r>
              <a:rPr lang="es-AR" sz="4000" dirty="0" err="1" smtClean="0"/>
              <a:t>scale</a:t>
            </a:r>
            <a:r>
              <a:rPr lang="es-AR" sz="4000" dirty="0" smtClean="0"/>
              <a:t> </a:t>
            </a:r>
            <a:r>
              <a:rPr lang="es-AR" sz="4000" dirty="0" err="1" smtClean="0"/>
              <a:t>applicable</a:t>
            </a:r>
            <a:r>
              <a:rPr lang="es-AR" sz="4000" dirty="0" smtClean="0"/>
              <a:t> in </a:t>
            </a:r>
            <a:r>
              <a:rPr lang="es-AR" sz="4000" dirty="0" err="1" smtClean="0"/>
              <a:t>photographs</a:t>
            </a:r>
            <a:r>
              <a:rPr lang="es-AR" sz="4000" dirty="0" smtClean="0"/>
              <a:t>.</a:t>
            </a:r>
          </a:p>
          <a:p>
            <a:endParaRPr lang="es-AR" sz="4000" dirty="0" smtClean="0"/>
          </a:p>
          <a:p>
            <a:r>
              <a:rPr lang="es-AR" sz="4000" dirty="0" smtClean="0"/>
              <a:t/>
            </a:r>
            <a:br>
              <a:rPr lang="es-AR" sz="4000" dirty="0" smtClean="0"/>
            </a:br>
            <a:r>
              <a:rPr lang="es-AR" sz="4000" b="1" dirty="0" smtClean="0"/>
              <a:t>OBJECTIVE:</a:t>
            </a:r>
            <a:r>
              <a:rPr lang="es-AR" sz="4000" dirty="0" smtClean="0"/>
              <a:t> </a:t>
            </a:r>
            <a:r>
              <a:rPr lang="es-AR" sz="4000" dirty="0" err="1" smtClean="0"/>
              <a:t>To</a:t>
            </a:r>
            <a:r>
              <a:rPr lang="es-AR" sz="4000" dirty="0" smtClean="0"/>
              <a:t> </a:t>
            </a:r>
            <a:r>
              <a:rPr lang="es-AR" sz="4000" dirty="0" err="1" smtClean="0"/>
              <a:t>obtain</a:t>
            </a:r>
            <a:r>
              <a:rPr lang="es-AR" sz="4000" dirty="0" smtClean="0"/>
              <a:t> a more </a:t>
            </a:r>
            <a:r>
              <a:rPr lang="es-AR" sz="4000" dirty="0" err="1" smtClean="0"/>
              <a:t>accurate</a:t>
            </a:r>
            <a:r>
              <a:rPr lang="es-AR" sz="4000" dirty="0" smtClean="0"/>
              <a:t> </a:t>
            </a:r>
            <a:r>
              <a:rPr lang="es-AR" sz="4000" dirty="0" err="1" smtClean="0"/>
              <a:t>photographic</a:t>
            </a:r>
            <a:r>
              <a:rPr lang="es-AR" sz="4000" dirty="0" smtClean="0"/>
              <a:t> </a:t>
            </a:r>
            <a:r>
              <a:rPr lang="es-AR" sz="4000" dirty="0" err="1" smtClean="0"/>
              <a:t>superimposition</a:t>
            </a:r>
            <a:r>
              <a:rPr lang="es-AR" sz="4000" dirty="0" smtClean="0"/>
              <a:t>, </a:t>
            </a:r>
            <a:r>
              <a:rPr lang="es-AR" sz="4000" dirty="0" err="1" smtClean="0"/>
              <a:t>providing</a:t>
            </a:r>
            <a:r>
              <a:rPr lang="es-AR" sz="4000" dirty="0" smtClean="0"/>
              <a:t> </a:t>
            </a:r>
            <a:r>
              <a:rPr lang="es-AR" sz="4000" dirty="0" err="1" smtClean="0"/>
              <a:t>practicality</a:t>
            </a:r>
            <a:r>
              <a:rPr lang="es-AR" sz="4000" dirty="0" smtClean="0"/>
              <a:t> and </a:t>
            </a:r>
            <a:r>
              <a:rPr lang="es-AR" sz="4000" dirty="0" err="1" smtClean="0"/>
              <a:t>functionality</a:t>
            </a:r>
            <a:r>
              <a:rPr lang="es-AR" sz="4000" dirty="0" smtClean="0"/>
              <a:t>.</a:t>
            </a:r>
          </a:p>
          <a:p>
            <a:endParaRPr lang="es-AR" sz="4000" dirty="0" smtClean="0"/>
          </a:p>
          <a:p>
            <a:r>
              <a:rPr lang="es-AR" sz="4000" b="1" dirty="0" smtClean="0"/>
              <a:t>KEY WORDS:</a:t>
            </a:r>
            <a:r>
              <a:rPr lang="es-AR" sz="4000" dirty="0" smtClean="0"/>
              <a:t> </a:t>
            </a:r>
            <a:r>
              <a:rPr lang="es-AR" sz="4000" dirty="0" err="1" smtClean="0"/>
              <a:t>Photogrammetry</a:t>
            </a:r>
            <a:r>
              <a:rPr lang="es-AR" sz="4000" dirty="0" smtClean="0"/>
              <a:t>, </a:t>
            </a:r>
            <a:r>
              <a:rPr lang="es-AR" sz="4000" dirty="0" err="1" smtClean="0"/>
              <a:t>photographic</a:t>
            </a:r>
            <a:r>
              <a:rPr lang="es-AR" sz="4000" dirty="0" smtClean="0"/>
              <a:t> </a:t>
            </a:r>
            <a:r>
              <a:rPr lang="es-AR" sz="4000" dirty="0" err="1" smtClean="0"/>
              <a:t>superimposition</a:t>
            </a:r>
            <a:r>
              <a:rPr lang="es-AR" sz="4000" dirty="0" smtClean="0"/>
              <a:t>, </a:t>
            </a:r>
            <a:r>
              <a:rPr lang="es-AR" sz="4000" dirty="0" err="1" smtClean="0"/>
              <a:t>Standardization</a:t>
            </a:r>
            <a:r>
              <a:rPr lang="es-AR" sz="4000" dirty="0" smtClean="0"/>
              <a:t> </a:t>
            </a:r>
            <a:r>
              <a:rPr lang="es-AR" sz="4000" dirty="0" err="1" smtClean="0"/>
              <a:t>Photo</a:t>
            </a:r>
            <a:r>
              <a:rPr lang="es-AR" sz="4000" dirty="0" smtClean="0"/>
              <a:t>, </a:t>
            </a:r>
            <a:r>
              <a:rPr lang="es-AR" sz="4000" dirty="0" err="1" smtClean="0"/>
              <a:t>Photo</a:t>
            </a:r>
            <a:r>
              <a:rPr lang="es-AR" sz="4000" dirty="0" smtClean="0"/>
              <a:t> Facial </a:t>
            </a:r>
            <a:r>
              <a:rPr lang="es-AR" sz="4000" dirty="0" err="1" smtClean="0"/>
              <a:t>profile</a:t>
            </a:r>
            <a:r>
              <a:rPr lang="es-AR" sz="4000" dirty="0" smtClean="0"/>
              <a:t>, </a:t>
            </a:r>
            <a:r>
              <a:rPr lang="es-AR" sz="4000" dirty="0" err="1" smtClean="0"/>
              <a:t>Distance</a:t>
            </a:r>
            <a:r>
              <a:rPr lang="es-AR" sz="4000" dirty="0" smtClean="0"/>
              <a:t> </a:t>
            </a:r>
            <a:r>
              <a:rPr lang="es-AR" sz="4000" dirty="0" err="1" smtClean="0"/>
              <a:t>Reference</a:t>
            </a:r>
            <a:r>
              <a:rPr lang="es-AR" sz="4000" dirty="0" smtClean="0"/>
              <a:t>; </a:t>
            </a:r>
            <a:r>
              <a:rPr lang="es-AR" sz="4000" dirty="0" err="1" smtClean="0"/>
              <a:t>Scale</a:t>
            </a:r>
            <a:r>
              <a:rPr lang="es-AR" sz="4000" dirty="0" smtClean="0"/>
              <a:t>.</a:t>
            </a:r>
            <a:endParaRPr lang="es-AR" sz="4000" dirty="0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7791" y="23301588"/>
            <a:ext cx="3531207" cy="47318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" name="19 Imagen" descr="escanear0001.jpg"/>
          <p:cNvPicPr>
            <a:picLocks noChangeAspect="1"/>
          </p:cNvPicPr>
          <p:nvPr/>
        </p:nvPicPr>
        <p:blipFill>
          <a:blip r:embed="rId9" cstate="print"/>
          <a:srcRect t="35158" b="9827"/>
          <a:stretch>
            <a:fillRect/>
          </a:stretch>
        </p:blipFill>
        <p:spPr>
          <a:xfrm>
            <a:off x="27346353" y="34490090"/>
            <a:ext cx="3571900" cy="378621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5" name="24 CuadroTexto"/>
          <p:cNvSpPr txBox="1"/>
          <p:nvPr/>
        </p:nvSpPr>
        <p:spPr>
          <a:xfrm>
            <a:off x="27346353" y="34578963"/>
            <a:ext cx="3571900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/>
              <a:t>Calcos sobre Fotografías superpuestas con la utilización del sello, donde </a:t>
            </a:r>
            <a:r>
              <a:rPr lang="es-ES" sz="1600" b="1" u="sng" dirty="0" smtClean="0">
                <a:solidFill>
                  <a:srgbClr val="00B050"/>
                </a:solidFill>
              </a:rPr>
              <a:t>SI </a:t>
            </a:r>
            <a:r>
              <a:rPr lang="es-ES" sz="1100" b="1" dirty="0" smtClean="0"/>
              <a:t>es sencillo la superposición;</a:t>
            </a:r>
            <a:endParaRPr lang="es-ES" sz="2000" b="1" dirty="0" smtClean="0"/>
          </a:p>
          <a:p>
            <a:r>
              <a:rPr lang="es-ES" sz="1050" b="1" dirty="0" smtClean="0"/>
              <a:t>Perfil Facial: </a:t>
            </a:r>
            <a:r>
              <a:rPr lang="es-ES" sz="1050" b="1" dirty="0" smtClean="0">
                <a:solidFill>
                  <a:srgbClr val="0070C0"/>
                </a:solidFill>
              </a:rPr>
              <a:t> . Normal</a:t>
            </a:r>
          </a:p>
          <a:p>
            <a:r>
              <a:rPr lang="es-ES" sz="1050" b="1" dirty="0" smtClean="0"/>
              <a:t>                        . </a:t>
            </a:r>
            <a:r>
              <a:rPr lang="es-ES" sz="1050" b="1" dirty="0" smtClean="0">
                <a:solidFill>
                  <a:srgbClr val="FF0000"/>
                </a:solidFill>
              </a:rPr>
              <a:t>Alterado con pequeños </a:t>
            </a:r>
          </a:p>
          <a:p>
            <a:r>
              <a:rPr lang="es-ES" sz="1050" b="1" dirty="0" smtClean="0">
                <a:solidFill>
                  <a:srgbClr val="FF0000"/>
                </a:solidFill>
              </a:rPr>
              <a:t>                        rollitos de algodón en boca.                              </a:t>
            </a:r>
            <a:r>
              <a:rPr lang="es-ES" sz="1050" dirty="0" smtClean="0">
                <a:solidFill>
                  <a:srgbClr val="FF0000"/>
                </a:solidFill>
              </a:rPr>
              <a:t>                           </a:t>
            </a:r>
            <a:endParaRPr lang="es-ES" sz="2000" dirty="0"/>
          </a:p>
        </p:txBody>
      </p:sp>
      <p:pic>
        <p:nvPicPr>
          <p:cNvPr id="23" name="22 Imagen" descr="DSC_0082.JPG"/>
          <p:cNvPicPr>
            <a:picLocks noChangeAspect="1"/>
          </p:cNvPicPr>
          <p:nvPr/>
        </p:nvPicPr>
        <p:blipFill>
          <a:blip r:embed="rId10" cstate="print"/>
          <a:srcRect r="9957"/>
          <a:stretch>
            <a:fillRect/>
          </a:stretch>
        </p:blipFill>
        <p:spPr>
          <a:xfrm>
            <a:off x="28197512" y="35830552"/>
            <a:ext cx="1291981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21 Imagen" descr="DSC_0081.JPG"/>
          <p:cNvPicPr>
            <a:picLocks noChangeAspect="1"/>
          </p:cNvPicPr>
          <p:nvPr/>
        </p:nvPicPr>
        <p:blipFill>
          <a:blip r:embed="rId11" cstate="print"/>
          <a:srcRect r="5404"/>
          <a:stretch>
            <a:fillRect/>
          </a:stretch>
        </p:blipFill>
        <p:spPr>
          <a:xfrm>
            <a:off x="27346353" y="35775974"/>
            <a:ext cx="1357322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25 CuadroTexto"/>
          <p:cNvSpPr txBox="1"/>
          <p:nvPr/>
        </p:nvSpPr>
        <p:spPr>
          <a:xfrm>
            <a:off x="27346353" y="3763336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i="1" u="sng" dirty="0" smtClean="0">
                <a:solidFill>
                  <a:srgbClr val="0070C0"/>
                </a:solidFill>
              </a:rPr>
              <a:t>Fotogrametría </a:t>
            </a:r>
          </a:p>
          <a:p>
            <a:r>
              <a:rPr lang="es-ES" sz="500" b="1" dirty="0" smtClean="0">
                <a:solidFill>
                  <a:srgbClr val="0070C0"/>
                </a:solidFill>
              </a:rPr>
              <a:t>Aplicación de escala sobre la piel del paciente.</a:t>
            </a:r>
            <a:endParaRPr lang="es-ES" sz="500" b="1" i="1" u="sng" dirty="0">
              <a:solidFill>
                <a:srgbClr val="0070C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8489361" y="3763336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b="1" dirty="0" smtClean="0">
                <a:solidFill>
                  <a:srgbClr val="FF0000"/>
                </a:solidFill>
              </a:rPr>
              <a:t>Alteración del perfil aplicando rollitos de algodón.</a:t>
            </a:r>
            <a:endParaRPr lang="es-ES" sz="600" b="1" dirty="0">
              <a:solidFill>
                <a:srgbClr val="FF0000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8630917" y="40633758"/>
            <a:ext cx="13216030" cy="659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10.Reliability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reference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distances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used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in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photogrammetry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Aksu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M,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Kaya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D,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Kocadereli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I.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Hacettepe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University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Faculty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Dentistry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Hacettepe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University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Ankara,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Turkey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Angle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2010 Jul;80(4):482-9.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11.Angular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photogrammetric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analysis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soft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tissue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profile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.: Fernández-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Riveiro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P,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Smyth-Chamosa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E, Suárez-Quintanilla D, Suárez-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Cunqueiro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M.: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University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Santiago de Compostela,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Spain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ur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J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2003 Aug;25(4):393-9.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12.A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photometric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analysis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profile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A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method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assessing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change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induced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by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treatment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Stoner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M. M. 1955: American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Journal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4: 453–469.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13.Ortodoncia 1983: Guardo A.J.; Guardo C.R.:(VII): 189-195.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14.A concept of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esthetics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Peck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H,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Peck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S 1970:Angle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Orthodontist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40: 284–318.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15.Adjunctive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aesthetic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surgery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in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orthognathic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surgery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patient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Epker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B N 1992. In: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McNamara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J A,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Carlson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D S, Ferrara A (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eds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Asthetics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treatment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form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Monograph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No 28,Craniofacial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Growth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Series, Center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for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Human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Growth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Development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University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Michigan, Ann Arbor, pp. 187–216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16.Facial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keys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to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diagnosis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treatment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planning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Part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II: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Arnett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G W, Bergman R T 1993b. American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Journal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Dentofacial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Orthopedics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103: 395–411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17.Superposiciones/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Superimpositions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Rizzuti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Amanda; Brizuela,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Gema:Rev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Ateneo Argent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Odontol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; 42(2): 10-14, ago.-dic. 2003.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18.Crecimiento Maxilofacial:3ed.: D.H.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Enlow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.(14)394-398.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19.Anatomia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Radiologica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en Norma Lateral:2007: Porta G. Perfil Blando 207-208.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20.A longitudinal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study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soft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tissue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structures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their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profile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characteristics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defined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in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relation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to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underlying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skeletal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structures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Subtelny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J D 1959. American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Journal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of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45: 481–507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21.Análisis del perfil facial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cefalograma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de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Holdaway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de tejidos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blandos.Rizzutti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A.; Brizuela, G.: AAO;37(2): jul-dic.1998: 5-10.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22.La ortodoncia, el arte y la estética/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Orthodontics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art and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the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esthetics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Sussman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Eduardo;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Melamed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Beatríz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Rev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 Ateneo Argent </a:t>
            </a:r>
            <a:r>
              <a:rPr lang="es-AR" sz="1400" b="1" dirty="0" err="1" smtClean="0">
                <a:solidFill>
                  <a:prstClr val="black"/>
                </a:solidFill>
                <a:ea typeface="Calibri"/>
                <a:cs typeface="Times New Roman"/>
              </a:rPr>
              <a:t>Odontol</a:t>
            </a:r>
            <a:r>
              <a:rPr lang="es-AR" sz="1400" b="1" dirty="0" smtClean="0">
                <a:solidFill>
                  <a:prstClr val="black"/>
                </a:solidFill>
                <a:ea typeface="Calibri"/>
                <a:cs typeface="Times New Roman"/>
              </a:rPr>
              <a:t>; 27(1): 11-30, ene.-dic. 1991.</a:t>
            </a:r>
            <a:endParaRPr lang="es-AR" sz="14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530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TC010219417[[fn=Tema de pintura Yamato]]</Template>
  <TotalTime>784</TotalTime>
  <Words>1150</Words>
  <Application>Microsoft Office PowerPoint</Application>
  <PresentationFormat>Personalizado</PresentationFormat>
  <Paragraphs>108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YamatoPainting</vt:lpstr>
      <vt:lpstr> FACULTAD DE ODONTOLOGIA UNIVERSIDAD DE BUENOS AIRES Cátedra de Ortodoncia M.T.de Alvear 2142 (1122) - Buenos Aires – Argentina Tel.+54 (11) 4964-1200 / Fax: + 54 (11) 4508-3958 ortodoncia@odon.uba.ar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</dc:creator>
  <cp:lastModifiedBy>Laura</cp:lastModifiedBy>
  <cp:revision>51</cp:revision>
  <cp:lastPrinted>2011-10-31T10:36:46Z</cp:lastPrinted>
  <dcterms:created xsi:type="dcterms:W3CDTF">2011-10-25T10:47:09Z</dcterms:created>
  <dcterms:modified xsi:type="dcterms:W3CDTF">2012-10-07T19:24:43Z</dcterms:modified>
</cp:coreProperties>
</file>